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306" r:id="rId4"/>
    <p:sldId id="342" r:id="rId5"/>
    <p:sldId id="305" r:id="rId6"/>
    <p:sldId id="341" r:id="rId7"/>
    <p:sldId id="307" r:id="rId8"/>
    <p:sldId id="308" r:id="rId9"/>
    <p:sldId id="309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1" r:id="rId30"/>
    <p:sldId id="332" r:id="rId31"/>
    <p:sldId id="333" r:id="rId32"/>
    <p:sldId id="346" r:id="rId33"/>
    <p:sldId id="345" r:id="rId34"/>
    <p:sldId id="272" r:id="rId35"/>
    <p:sldId id="270" r:id="rId36"/>
    <p:sldId id="334" r:id="rId37"/>
    <p:sldId id="335" r:id="rId38"/>
    <p:sldId id="336" r:id="rId39"/>
    <p:sldId id="337" r:id="rId40"/>
    <p:sldId id="338" r:id="rId41"/>
    <p:sldId id="340" r:id="rId42"/>
  </p:sldIdLst>
  <p:sldSz cx="12192000" cy="6858000"/>
  <p:notesSz cx="6858000" cy="9144000"/>
  <p:embeddedFontLst>
    <p:embeddedFont>
      <p:font typeface="PT Sans" panose="020B0503020203020204" pitchFamily="34" charset="0"/>
      <p:regular r:id="rId44"/>
      <p:bold r:id="rId45"/>
      <p:italic r:id="rId46"/>
      <p:boldItalic r:id="rId47"/>
    </p:embeddedFont>
    <p:embeddedFont>
      <p:font typeface="Segoe UI" panose="020B0502040204020203" pitchFamily="34" charset="0"/>
      <p:regular r:id="rId48"/>
      <p:bold r:id="rId49"/>
      <p:italic r:id="rId50"/>
      <p:boldItalic r:id="rId51"/>
    </p:embeddedFont>
    <p:embeddedFont>
      <p:font typeface="Ubuntu" panose="020B0504030602030204" pitchFamily="34" charset="0"/>
      <p:regular r:id="rId52"/>
      <p:bold r:id="rId53"/>
      <p:italic r:id="rId54"/>
      <p:boldItalic r:id="rId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DB04"/>
    <a:srgbClr val="94D688"/>
    <a:srgbClr val="9CA1A8"/>
    <a:srgbClr val="93D587"/>
    <a:srgbClr val="FF86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713" autoAdjust="0"/>
    <p:restoredTop sz="94189" autoAdjust="0"/>
  </p:normalViewPr>
  <p:slideViewPr>
    <p:cSldViewPr snapToGrid="0">
      <p:cViewPr varScale="1">
        <p:scale>
          <a:sx n="88" d="100"/>
          <a:sy n="88" d="100"/>
        </p:scale>
        <p:origin x="120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C91B4-D8C1-4D39-872E-E3923FEC14F2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6AA38-6A31-4133-B3C9-8174B76E82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66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34926-3756-735E-08DA-95F83E61A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35DFD3-1056-68B0-AAC5-26640F2C5E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4E4FC8-DFBA-E339-7C01-629E923F9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E0D1CA-13AD-C953-8FE3-44707AE862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610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4A5E2-7C01-5FB4-2D2B-5E9E32924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A00A92-49FB-1759-AFB9-1EE4021614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CBE4D8-85FA-0A1A-EA22-3C7EFB1BAD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343DAA-21B1-3AAD-B925-D52587403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018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55085C-3834-17B1-F3AC-BFD0D0AD5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6FEAC9-0131-E257-203D-2E06F42CA3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11E118-CAA5-4531-7772-ED8C3C3B82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1BF627-2C96-6A70-2DAA-89C7BB0CA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072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13AF5-560E-94BF-B69C-F259B3425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04E688-3D8B-74CC-2A98-2E17C85C27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AA8E8A-14AD-81CF-1F71-3CD7600A70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1EF229-602D-9723-201F-B8266B5B29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682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81567-1ACB-528D-2620-E103C332C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1C7024-DF87-99EC-1F99-1EA54975D1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D32A12-824C-8C10-7DD6-6BD990887C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F37D7A-77C1-2192-8AC7-EC960600C4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2199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0978A-0EA0-9A30-E8A5-A2D4C8694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97A5A7-4F28-E035-202E-7EB73CFB24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7A3F35-6FC7-FFCE-837C-E9BA05D1EE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DED2C-ADAA-81D2-5C3E-022F8031FA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1373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7D901-D14D-9BE8-4D87-A0F3C3A9B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CA21A0-5EF7-12BD-0D87-565AA4C6F2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8681EA-AC3B-A084-5382-8A1F6DCCCC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EC7DB-80CD-354D-7EC8-627D0B58B4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9991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70339-F231-3A03-FC1C-74CADD20B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B965B3-E5D6-28E5-8B73-E4306DCB50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3A41BE-815F-9CDC-A26E-25FBC1D34A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0E9973-3D73-5D22-D2B3-3CE96194E3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7372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1A38D-9ABE-A53D-3430-E1CEEA636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B11740-23C8-6F6A-E041-F79AF95951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A8D2B1-88C0-259D-43F6-7EBC58743C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380EA3-E8BB-785F-05D2-F0C5612E24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607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198AE-63E8-FB62-E550-89C2AE2A1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878047-E971-9073-B9EF-403CF8748E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AA90DA-07A6-5221-A7D9-B02BE8EFEC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9DDF64-C6EA-503A-864E-FE42D2A8DA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6031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1EE74-6F78-6FF7-A4DE-9FA286E3C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E576ED-FE3C-DC76-0790-27D9EC083F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8070D6-E88C-DE31-D099-A977FD0981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895EC4-152B-2890-C957-63BC4BE460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82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8539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1F52C-D39B-0494-D999-E6BF88D80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BA697A-3AE4-EEE3-E747-E7DDD7A62C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253E81-304E-944A-9995-D4B0B0393E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A812D1-55E5-4A41-508C-207F74CC09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2663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3CE29-74F8-9A28-8A04-348D120C7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5076DE-3C3D-D4F3-1BB6-60F9A3CF7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C4547C-F615-A187-84EC-DF905DD473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DFB3D8-240C-2D99-8801-39C2EDF17B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143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95BCC-99C7-E127-F1A1-9EB813441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E1BB63-8BDC-C07E-D1AE-C176B79C28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9E139E-5F74-B244-1F62-78B0783111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C84B12-0749-C404-9F34-620D9D4CCC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6911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83CC9-BCA2-86F6-A31A-32373B628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9F996D-37F8-A79D-455B-07F03D5BBC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3D117A-1866-51C7-4EE3-080C3F5819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090D3-CFE0-3FB1-CD44-0FAA6F5C23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9759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E3919-0C46-24F3-ECA2-AE1A85C79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D25CC2-5410-EE86-8DAC-7AD3286238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CF898F-7B29-A33B-1872-A6D798105D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B7388B-F74B-4D02-CD12-6894D064C9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3809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02732-31E4-C8EE-D739-643791B68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5AE6EF-5FFF-C27F-658C-C279A9E69A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B3E2A0-C2BB-250E-DD7A-AB9806E4D3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7CF6FD-4D6C-D083-E905-B488254365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6015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21124-773B-B7EF-FCAD-7F5000DAB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F905B8-BF27-309C-5CFA-821CEE32ED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196AA3-C197-828F-3015-6B17FA7CE3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F6CE51-D748-1569-5C22-E90F008D94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507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0C27A-9279-A835-2454-50BF893F3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C287DC-C18E-6CF8-5861-E103751750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C03F49-DEFF-8E03-5C8A-292EAC6D48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40462-1D31-043E-089B-57D959BEBC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0334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64749-7768-BDAF-B034-14FC25489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8B9CE2-E8E5-CC18-107C-E08569DF86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6CCEE7-F609-E00E-6161-0D5B23B25F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C98CF4-BFC0-CA11-4E76-A2BAA15E78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7044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043B-7227-BE10-C77E-B78BA7846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370230-8941-2F23-8CAA-ED7836B350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E3DC7A-683B-61C3-71BC-FA4B30CB41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1EF0DE-650A-B76E-BB20-5FB8BACFA0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694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EB844-96EF-F673-E3BE-C37F205CF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089970-5F3D-7DF7-6F67-84820E4570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BEE499-5CB7-3DE9-C401-39D519D667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8819F-5C39-76A5-89AA-275C0DCEAD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3134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E0323-87F4-4789-E021-E4C20B163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FF6F4A-7101-8083-1FDB-DA5DBBFB13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5F479F-FBEE-6896-E409-E0B0FC9109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B53FA0-E4F9-6FB2-9FF4-31AD2C1155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8575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AAFC-D1F2-8DD7-A0AA-05C388A12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F4C91F-B53E-1482-D626-A4B5075487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FE357E-D96A-1D34-FA52-A7BBBF2B3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77FC67-3F38-3335-0CAB-08975E71CA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7955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B523D-6299-5C7A-A502-B6219E9C2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961D74-F653-553A-64D8-06174B39A6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175070-4A07-8841-CAA3-63BA69070F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4ABF1-A35C-D749-8874-16385B8F08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551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B57D6-1BA0-27A9-F1A0-5ADAB5B41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1A8EB2-69DF-1CF0-F97A-B08B7C955A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8A3497-BE25-52C0-4618-5848B94DCE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12FA2D-6BE5-6670-7D73-F1DA479F8E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356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3F463-081D-27AA-9FBA-D5CC1671D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88D0A7-97AF-349A-39A8-F0BA0A0757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BD8AD8-4B25-892C-18E9-D241E008D0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E349D6-D19D-5078-8946-4C4C6A51D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717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4E4A2-6502-B030-F591-47B4E6F58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4A4F9C-8094-900C-75AE-803CCBC001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448828-85E9-F907-946E-E86A8CFBB7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69527B-2C96-63D3-3524-E4379716DD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514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A5622-A9D2-C5B2-A934-B2D15E99D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DD3300-2889-E3FD-5F81-79780643D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2AC746-E514-AEFA-8DBB-55D4E28F07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EF95DB-A70C-59C5-19AE-537DC728C1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9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A1DA0-0998-2FCA-0F4F-EF2B9809C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43A8EA-A886-1895-820B-05CB4D1A0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FB4447-FAC1-FDF5-5211-9E07EEAE3F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A56268-CF72-9084-5FE0-8B06004192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901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A5EA6-7B16-D788-7D8F-11096069B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856EA8-223F-07A1-0E58-2D79506C64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8456F2-6914-8510-8956-392350C1B4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F0C367-3C74-3D3A-8A1F-62F07402C7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77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2B1EB-AFA4-9CBF-02D0-75C537962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78B1A-2FA9-E629-3185-65378ED1B5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D5FBD9-736E-9FD6-17EA-E732C2089F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733EB-E230-9CE1-4A24-D43F83F476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237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5A3A3-49D1-8AED-7493-B185A8456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145AFB-F4A1-439A-9AB9-8A527A6DB2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22C050-7917-E164-E778-543BFB0834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64A8E5-EE10-10F4-45D1-38D671F35C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940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0A81F-F7D9-F79B-727E-6F6D4936F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67FAED-5527-4969-8CBD-DA7A6EBE2F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1B9FD9-C7CF-7D6C-2124-B7CD22DEFE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311E53-0D7B-41FB-6B23-B91AFD8313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97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EB204D-B379-AA56-5F13-4C966CA28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F7D441-F198-18C1-7F80-F894D23E3A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798DD6-18E3-8D4B-686F-596495478F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A6637-AE14-A709-A2ED-BAFB9B048F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17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CC49E-A5F2-6879-0C49-59FD94C59D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0F6101-0E33-DDC3-715E-7E71102E8B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727CA-6F65-D48F-6047-2979EEB3C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6476B0-F8B5-8E9D-CFF5-600307FA4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FE26B2-8250-24E9-92B3-DFC4B5DDB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362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FB29D-14C4-5E21-EFBE-9984B88E2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B309B2-4F5D-8003-7667-C75ED8C5A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4554EA-F454-C259-4A69-A30E6578C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422A2-979A-E804-FFA8-68E901DCD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ABDFCB-B01E-A636-53B1-0446635BD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159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1A4865-078C-9980-48B2-D390035E11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AFA4F7-01B3-A129-95B5-1D80A330E0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DBC8F7-F505-6B4C-4589-2579BD98F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BE7EC-4A19-376C-2A73-C91FFDD9E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A8141-4219-3961-3C5A-8DEC80F39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650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B94B3-6E85-D1BC-D594-51FD05258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DFF91-B4EE-246E-0F73-ECEFFB20FC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F1346-1D48-33DF-67D6-71100231B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D52A9-D653-256A-A2F1-79A0B34EB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46C89C-94C2-9F5F-EA0B-2AAEC4103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204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36F19-5E65-9473-CFCB-320C1229A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ACD48-86CC-BC78-935A-A563AF4F5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71CC0-9C2E-C48B-20EB-E8CCE0DBE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1C592-C19E-344B-EB5D-82FDADCD0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9BE2A-C251-03DC-05FE-5D720F0DB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69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FBE7C-188E-4A98-016E-5BFCC9B6A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A8CC5-E392-20F7-E295-86DBAA9EDB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C1947C-B48D-0018-5BC2-75BA6FFE86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7631E2-39A5-DC9E-D904-B6BFE8846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C69871-E3AA-2E5D-BED8-BD9B01FC1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0CE7FF-62BD-C1A5-9B7C-9ACBDFA22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861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88A38-6742-F2A0-2705-05BD2EB56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5FEB9E-A0FF-A7F2-73C9-ED8C7E449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EBFEC4-C4CA-235C-0C03-D6379D1407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71E3F8-2FA5-9A92-DC34-B6856D511C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375C5E-A94A-8BAD-B0FE-829211A3E9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AA6223-3C48-70C4-3E84-F0E9ADD17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F2474C-94A3-6B3A-21DC-1DD64814E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2B1D1C-35D5-9B6C-9EBA-6FD6A5D3E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22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9FFF2-276E-A4A9-488A-465B249FF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1B7F34-8E51-BF55-5BCA-305314EBA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079AC3-7513-7601-9492-822A3C8B2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A49786-F9CF-7AC0-5790-6472B522F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48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A296D-1D96-C497-55A0-EF8F727E5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9872F8-124C-4311-63F9-BEEFC064E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111856-FC31-AC79-12EA-3FAECFBC6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73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50E3A-77BC-54E4-950B-D480340B9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FBB4C-8AFD-DBC7-41E9-F95B053E7E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86583-1FD3-5615-A227-414EC491AF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B7F628-64A6-679A-0DF3-471B8EF67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B6E1CF-3477-B0C8-124C-F148A8951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5DD98-08CF-6858-54CE-1BF1E2D79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498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D7296-B116-F085-15AB-28416C800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07A3C5-6D7E-11F8-9471-61F46DF496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FC19ED-8A7D-F2E5-C90F-6CD83D763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2B713-9A56-B5AA-109B-75394D17F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B93A1E-E53C-1C5E-2885-B34514C1E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6218FB-BD82-E20D-D229-279CC8CB1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0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857398-A143-5494-CC1F-EA1775715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E7FC17-F777-3F8B-3C5A-401471D46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FD9F63-A186-066E-2111-0CF2F2E4BC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7BECB-D383-C80D-C204-0BEE5D37EB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BB7344-613E-EB0E-DC22-0FB2FE9B18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811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7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35.jpe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3.jpeg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7.jpe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28.pn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28.png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8.png"/><Relationship Id="rId4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28.png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7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28.png"/><Relationship Id="rId4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8.pn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28.png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8.png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8.png"/><Relationship Id="rId4" Type="http://schemas.openxmlformats.org/officeDocument/2006/relationships/image" Target="../media/image6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8.png"/><Relationship Id="rId4" Type="http://schemas.openxmlformats.org/officeDocument/2006/relationships/image" Target="../media/image6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8.png"/><Relationship Id="rId4" Type="http://schemas.openxmlformats.org/officeDocument/2006/relationships/image" Target="../media/image69.jpe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.jpe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7.jpe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actory with lights on it&#10;&#10;AI-generated content may be incorrect.">
            <a:extLst>
              <a:ext uri="{FF2B5EF4-FFF2-40B4-BE49-F238E27FC236}">
                <a16:creationId xmlns:a16="http://schemas.microsoft.com/office/drawing/2014/main" id="{4DAF7A74-D1B4-4085-7DA7-5066DD3A7F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3035260-0F2A-B0CB-8DDB-ED78EBFCEEE4}"/>
              </a:ext>
            </a:extLst>
          </p:cNvPr>
          <p:cNvSpPr/>
          <p:nvPr/>
        </p:nvSpPr>
        <p:spPr>
          <a:xfrm>
            <a:off x="593889" y="5279011"/>
            <a:ext cx="3308808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black letter with a white background&#10;&#10;AI-generated content may be incorrect.">
            <a:extLst>
              <a:ext uri="{FF2B5EF4-FFF2-40B4-BE49-F238E27FC236}">
                <a16:creationId xmlns:a16="http://schemas.microsoft.com/office/drawing/2014/main" id="{2D19B442-9DEA-E443-7467-C6B8E52F3C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82" y="5420413"/>
            <a:ext cx="2935822" cy="68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149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F71B6-F1C5-2BBB-A0D1-595E37016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CFB59224-E19E-5677-BE85-CCDF8AD24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large area with buildings and a fence&#10;&#10;AI-generated content may be incorrect.">
            <a:extLst>
              <a:ext uri="{FF2B5EF4-FFF2-40B4-BE49-F238E27FC236}">
                <a16:creationId xmlns:a16="http://schemas.microsoft.com/office/drawing/2014/main" id="{AED4A72C-F18F-861E-A0AF-0D83C2034B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3913" y="1086576"/>
            <a:ext cx="9027909" cy="5587693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AA8DB64-ABC8-12F3-D123-B20FA3018DB9}"/>
              </a:ext>
            </a:extLst>
          </p:cNvPr>
          <p:cNvSpPr/>
          <p:nvPr/>
        </p:nvSpPr>
        <p:spPr>
          <a:xfrm>
            <a:off x="465815" y="494998"/>
            <a:ext cx="113070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2BD860-DBBC-F819-CDD9-9D87054AB461}"/>
              </a:ext>
            </a:extLst>
          </p:cNvPr>
          <p:cNvSpPr txBox="1"/>
          <p:nvPr/>
        </p:nvSpPr>
        <p:spPr>
          <a:xfrm>
            <a:off x="464781" y="187252"/>
            <a:ext cx="11307085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600" b="1" dirty="0">
                <a:solidFill>
                  <a:srgbClr val="241F21"/>
                </a:solidFill>
                <a:latin typeface="Arial"/>
              </a:rPr>
              <a:t>SULPHUR LOADING TERMINAL CONSTRUCTION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BC50E45F-59ED-DD2D-990C-FECD1F47F10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26BFDA-1454-8995-76F6-A622A39C626B}"/>
              </a:ext>
            </a:extLst>
          </p:cNvPr>
          <p:cNvSpPr/>
          <p:nvPr/>
        </p:nvSpPr>
        <p:spPr>
          <a:xfrm>
            <a:off x="9132333" y="1092379"/>
            <a:ext cx="2866993" cy="527062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281E8DCF-D586-24C4-FF35-893F178851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FB03CEB-EFD6-3761-8D9F-C88BF3E9A0E8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$450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104422-F09D-1ED3-D93C-9A45A93C2787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1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735FE5-F4A9-3044-9D7A-E2BD5C504F1D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79B2C6-EFFB-A86A-9E37-3F43373FCB95}"/>
              </a:ext>
            </a:extLst>
          </p:cNvPr>
          <p:cNvSpPr txBox="1"/>
          <p:nvPr/>
        </p:nvSpPr>
        <p:spPr>
          <a:xfrm>
            <a:off x="9178460" y="1186918"/>
            <a:ext cx="270874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/>
              </a:rPr>
              <a:t>Procurement, construction, </a:t>
            </a:r>
            <a:br>
              <a:rPr lang="en-US" sz="1200" b="1" dirty="0">
                <a:latin typeface="Arial"/>
              </a:rPr>
            </a:br>
            <a:r>
              <a:rPr lang="en-US" sz="1200" b="1" dirty="0">
                <a:latin typeface="Arial"/>
              </a:rPr>
              <a:t>and pre-commissioning</a:t>
            </a:r>
          </a:p>
          <a:p>
            <a:br>
              <a:rPr lang="en-US" sz="1200" dirty="0">
                <a:solidFill>
                  <a:srgbClr val="FF0000"/>
                </a:solidFill>
              </a:rPr>
            </a:br>
            <a:endParaRPr lang="en-US" sz="1200" dirty="0">
              <a:solidFill>
                <a:srgbClr val="FF0000"/>
              </a:solidFill>
            </a:endParaRPr>
          </a:p>
          <a:p>
            <a:r>
              <a:rPr lang="en-US" sz="1200" b="1" dirty="0">
                <a:latin typeface="Arial"/>
              </a:rPr>
              <a:t>Client: AGIP KCO / NCOC</a:t>
            </a: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Manpower: Over 3,000 personnel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Earthworks: 627,000 m</a:t>
            </a:r>
            <a:r>
              <a:rPr lang="en-US" sz="1200" baseline="30000" dirty="0"/>
              <a:t>3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Surface coating: 620,000 m</a:t>
            </a:r>
            <a:r>
              <a:rPr lang="en-US" sz="1200" baseline="30000" dirty="0"/>
              <a:t>2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Concrete: 50,000 m</a:t>
            </a:r>
            <a:r>
              <a:rPr lang="en-US" sz="1200" baseline="30000" dirty="0"/>
              <a:t>3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Steel structures: 6,000 tons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Industrial Pipeline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Pumps and compressors: 50 units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Vessels and tanks: 147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Painting works: 40,000 m</a:t>
            </a:r>
            <a:r>
              <a:rPr lang="en-US" sz="1200" baseline="30000" dirty="0"/>
              <a:t>2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Insulation: 30,000 m</a:t>
            </a:r>
            <a:r>
              <a:rPr lang="en-US" sz="1200" baseline="30000" dirty="0"/>
              <a:t>2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Electrical cabling: 937 km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High-tech cable trays: 32 km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UPS and instrumentation: 4,621 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Transformers: 30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Distribution panels: 342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Multi-core cabling: 662 km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774508-BC75-C897-08A9-728E0F69871B}"/>
              </a:ext>
            </a:extLst>
          </p:cNvPr>
          <p:cNvSpPr/>
          <p:nvPr/>
        </p:nvSpPr>
        <p:spPr>
          <a:xfrm>
            <a:off x="468479" y="1186918"/>
            <a:ext cx="239854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KARABATAN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4A157A94-4DEF-DAE1-BDF7-1DB1861AA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Agip - Wikipedia">
            <a:extLst>
              <a:ext uri="{FF2B5EF4-FFF2-40B4-BE49-F238E27FC236}">
                <a16:creationId xmlns:a16="http://schemas.microsoft.com/office/drawing/2014/main" id="{6112E7A4-7E59-DC15-F26D-9A5751D86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4380" y="2290372"/>
            <a:ext cx="708645" cy="80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74DDC69-B8DA-129E-30B8-52D3E6D3DE5B}"/>
              </a:ext>
            </a:extLst>
          </p:cNvPr>
          <p:cNvSpPr/>
          <p:nvPr/>
        </p:nvSpPr>
        <p:spPr>
          <a:xfrm>
            <a:off x="10485583" y="2290372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4" name="Picture 4" descr="North Caspian Operating Company - Wikipedia">
            <a:extLst>
              <a:ext uri="{FF2B5EF4-FFF2-40B4-BE49-F238E27FC236}">
                <a16:creationId xmlns:a16="http://schemas.microsoft.com/office/drawing/2014/main" id="{0EA2C768-B77D-B23E-61A3-54839ACAD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46973" y="2298842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537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4B080-5E40-F7CE-85FB-34AFC1465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BDFD9CCE-57E1-AAAC-3E79-935A2D1928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crane in a construction site&#10;&#10;AI-generated content may be incorrect.">
            <a:extLst>
              <a:ext uri="{FF2B5EF4-FFF2-40B4-BE49-F238E27FC236}">
                <a16:creationId xmlns:a16="http://schemas.microsoft.com/office/drawing/2014/main" id="{6D747714-A0FD-2099-EEC4-53E98967CF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9923" y="1186918"/>
            <a:ext cx="8868537" cy="5489052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280BCDA-0AE9-8B10-0A75-89D124955D05}"/>
              </a:ext>
            </a:extLst>
          </p:cNvPr>
          <p:cNvSpPr/>
          <p:nvPr/>
        </p:nvSpPr>
        <p:spPr>
          <a:xfrm>
            <a:off x="9132334" y="1092379"/>
            <a:ext cx="2640566" cy="5310587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50A14C-2447-FBD9-37F1-8EB5F49F562F}"/>
              </a:ext>
            </a:extLst>
          </p:cNvPr>
          <p:cNvSpPr/>
          <p:nvPr/>
        </p:nvSpPr>
        <p:spPr>
          <a:xfrm>
            <a:off x="465815" y="494998"/>
            <a:ext cx="113070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0488F6-4CBE-747A-DA41-1177E72061C7}"/>
              </a:ext>
            </a:extLst>
          </p:cNvPr>
          <p:cNvSpPr txBox="1"/>
          <p:nvPr/>
        </p:nvSpPr>
        <p:spPr>
          <a:xfrm>
            <a:off x="464781" y="187252"/>
            <a:ext cx="11307085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600" b="1" dirty="0">
                <a:solidFill>
                  <a:srgbClr val="241F21"/>
                </a:solidFill>
                <a:latin typeface="Arial"/>
              </a:rPr>
              <a:t>SULPHUR LOADING TERMINAL CONSTRUCTION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E40CABA9-2BAC-CA11-48EA-A38AD517A53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729A58-4475-930E-28A8-186721430631}"/>
              </a:ext>
            </a:extLst>
          </p:cNvPr>
          <p:cNvSpPr txBox="1"/>
          <p:nvPr/>
        </p:nvSpPr>
        <p:spPr>
          <a:xfrm>
            <a:off x="9178460" y="1186918"/>
            <a:ext cx="251477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/>
              </a:rPr>
              <a:t>INSTRUMENTATION </a:t>
            </a:r>
            <a:br>
              <a:rPr lang="en-US" sz="1200" b="1" dirty="0">
                <a:latin typeface="Arial"/>
              </a:rPr>
            </a:br>
            <a:r>
              <a:rPr lang="en-US" sz="1200" b="1" dirty="0">
                <a:latin typeface="Arial"/>
              </a:rPr>
              <a:t>AND CONTROL (L&amp;C)</a:t>
            </a:r>
          </a:p>
          <a:p>
            <a:br>
              <a:rPr lang="en-US" sz="1200" dirty="0">
                <a:solidFill>
                  <a:srgbClr val="FF0000"/>
                </a:solidFill>
              </a:rPr>
            </a:br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Distribution panels: 342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Multi-core cabling: 662 km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Pneumatic control circuits: 3,776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Junction boxes: 3,000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Measurement and control devices: 4,206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Fiber-optic cabling: 93,679 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Cable trays: 17 km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Data center: 1 unit</a:t>
            </a:r>
            <a:br>
              <a:rPr lang="en-US" sz="1200" dirty="0"/>
            </a:br>
            <a:br>
              <a:rPr lang="en-US" sz="1200" dirty="0"/>
            </a:br>
            <a:r>
              <a:rPr lang="en-US" sz="1200" b="1" dirty="0">
                <a:latin typeface="Arial"/>
              </a:rPr>
              <a:t>PIPING INSTALLATION</a:t>
            </a:r>
          </a:p>
          <a:p>
            <a:endParaRPr lang="en-US" sz="1200" b="1" dirty="0">
              <a:latin typeface="Arial"/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Carbon steel piping: 69 km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Stainless steel piping: 2.4 km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Jacketed piping: 3.5 km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Inline components: 1,524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Insulation: 26,000 m</a:t>
            </a:r>
            <a:r>
              <a:rPr lang="en-US" sz="1200" baseline="30000" dirty="0"/>
              <a:t>2</a:t>
            </a:r>
            <a:endParaRPr lang="en-US" sz="1200" dirty="0"/>
          </a:p>
          <a:p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57DEF663-1555-9E80-E306-92ACE9C9E1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365930-76FD-26DA-08CE-76A2D6514506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$450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E5BDB6-53A5-D29A-06BC-1085D53F4497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7FE5DE-5B1D-A95C-B2FE-6C8BCE973C39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DC79636-01EC-F5F7-B205-5701B262D33F}"/>
              </a:ext>
            </a:extLst>
          </p:cNvPr>
          <p:cNvSpPr/>
          <p:nvPr/>
        </p:nvSpPr>
        <p:spPr>
          <a:xfrm>
            <a:off x="468479" y="1186918"/>
            <a:ext cx="239854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KARABATAN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B0AD801A-C11F-F179-4359-1F1E7E21D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A close-up of a tractor&#10;&#10;AI-generated content may be incorrect.">
            <a:extLst>
              <a:ext uri="{FF2B5EF4-FFF2-40B4-BE49-F238E27FC236}">
                <a16:creationId xmlns:a16="http://schemas.microsoft.com/office/drawing/2014/main" id="{CEF811D3-4E28-54B4-FDA9-09B7B476037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125" y="5088398"/>
            <a:ext cx="2330064" cy="166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137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34C93F-1297-3C60-BFCC-BA6BF7668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801687D1-7208-AA68-09BF-128D40500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group of people working at a construction site&#10;&#10;AI-generated content may be incorrect.">
            <a:extLst>
              <a:ext uri="{FF2B5EF4-FFF2-40B4-BE49-F238E27FC236}">
                <a16:creationId xmlns:a16="http://schemas.microsoft.com/office/drawing/2014/main" id="{BCED9133-ED8E-DFBE-6D34-849621C4B9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0719" y="455034"/>
            <a:ext cx="8265678" cy="6034691"/>
          </a:xfrm>
          <a:custGeom>
            <a:avLst/>
            <a:gdLst/>
            <a:ahLst/>
            <a:cxnLst/>
            <a:rect l="l" t="t" r="r" b="b"/>
            <a:pathLst>
              <a:path w="8279548" h="6044817">
                <a:moveTo>
                  <a:pt x="8670" y="3353401"/>
                </a:moveTo>
                <a:lnTo>
                  <a:pt x="9145" y="3371492"/>
                </a:lnTo>
                <a:cubicBezTo>
                  <a:pt x="9699" y="3387565"/>
                  <a:pt x="10447" y="3405952"/>
                  <a:pt x="11359" y="3425479"/>
                </a:cubicBezTo>
                <a:lnTo>
                  <a:pt x="12840" y="3453616"/>
                </a:lnTo>
                <a:lnTo>
                  <a:pt x="10088" y="3453505"/>
                </a:lnTo>
                <a:cubicBezTo>
                  <a:pt x="-1786" y="3446192"/>
                  <a:pt x="-2668" y="3413238"/>
                  <a:pt x="4780" y="3369666"/>
                </a:cubicBezTo>
                <a:close/>
                <a:moveTo>
                  <a:pt x="8372" y="3312218"/>
                </a:moveTo>
                <a:cubicBezTo>
                  <a:pt x="8874" y="3309151"/>
                  <a:pt x="9584" y="3310642"/>
                  <a:pt x="10474" y="3315559"/>
                </a:cubicBezTo>
                <a:lnTo>
                  <a:pt x="13062" y="3335036"/>
                </a:lnTo>
                <a:lnTo>
                  <a:pt x="8670" y="3353401"/>
                </a:lnTo>
                <a:lnTo>
                  <a:pt x="8092" y="3331389"/>
                </a:lnTo>
                <a:cubicBezTo>
                  <a:pt x="7953" y="3321118"/>
                  <a:pt x="8037" y="3314336"/>
                  <a:pt x="8372" y="3312218"/>
                </a:cubicBezTo>
                <a:close/>
                <a:moveTo>
                  <a:pt x="7241326" y="1569777"/>
                </a:moveTo>
                <a:cubicBezTo>
                  <a:pt x="7223035" y="1582267"/>
                  <a:pt x="7204746" y="1594758"/>
                  <a:pt x="7186456" y="1607248"/>
                </a:cubicBezTo>
                <a:cubicBezTo>
                  <a:pt x="7196717" y="1604126"/>
                  <a:pt x="7207869" y="1601003"/>
                  <a:pt x="7218575" y="1597880"/>
                </a:cubicBezTo>
                <a:cubicBezTo>
                  <a:pt x="7227497" y="1590296"/>
                  <a:pt x="7236865" y="1583160"/>
                  <a:pt x="7245787" y="1575129"/>
                </a:cubicBezTo>
                <a:cubicBezTo>
                  <a:pt x="7244449" y="1573345"/>
                  <a:pt x="7242665" y="1571561"/>
                  <a:pt x="7241326" y="1569777"/>
                </a:cubicBezTo>
                <a:close/>
                <a:moveTo>
                  <a:pt x="6913001" y="943907"/>
                </a:moveTo>
                <a:cubicBezTo>
                  <a:pt x="6803262" y="1018851"/>
                  <a:pt x="6693523" y="1094241"/>
                  <a:pt x="6583784" y="1169185"/>
                </a:cubicBezTo>
                <a:cubicBezTo>
                  <a:pt x="6585569" y="1170969"/>
                  <a:pt x="6586907" y="1172754"/>
                  <a:pt x="6588692" y="1174538"/>
                </a:cubicBezTo>
                <a:cubicBezTo>
                  <a:pt x="6709136" y="1111193"/>
                  <a:pt x="6822890" y="1040710"/>
                  <a:pt x="6913001" y="943907"/>
                </a:cubicBezTo>
                <a:close/>
                <a:moveTo>
                  <a:pt x="7619780" y="253"/>
                </a:moveTo>
                <a:cubicBezTo>
                  <a:pt x="7623962" y="-472"/>
                  <a:pt x="7628088" y="197"/>
                  <a:pt x="7631657" y="4435"/>
                </a:cubicBezTo>
                <a:cubicBezTo>
                  <a:pt x="7637902" y="11572"/>
                  <a:pt x="7632550" y="20049"/>
                  <a:pt x="7628088" y="26294"/>
                </a:cubicBezTo>
                <a:cubicBezTo>
                  <a:pt x="7620059" y="37446"/>
                  <a:pt x="7612921" y="48152"/>
                  <a:pt x="7609799" y="61535"/>
                </a:cubicBezTo>
                <a:cubicBezTo>
                  <a:pt x="7607569" y="70457"/>
                  <a:pt x="7605337" y="80271"/>
                  <a:pt x="7611583" y="86962"/>
                </a:cubicBezTo>
                <a:cubicBezTo>
                  <a:pt x="7637456" y="115512"/>
                  <a:pt x="7618720" y="128895"/>
                  <a:pt x="7596416" y="144062"/>
                </a:cubicBezTo>
                <a:cubicBezTo>
                  <a:pt x="7565636" y="164583"/>
                  <a:pt x="7553591" y="194916"/>
                  <a:pt x="7560728" y="231050"/>
                </a:cubicBezTo>
                <a:cubicBezTo>
                  <a:pt x="7563405" y="245772"/>
                  <a:pt x="7561621" y="254693"/>
                  <a:pt x="7543330" y="254247"/>
                </a:cubicBezTo>
                <a:cubicBezTo>
                  <a:pt x="7536194" y="254247"/>
                  <a:pt x="7534409" y="259155"/>
                  <a:pt x="7531732" y="264507"/>
                </a:cubicBezTo>
                <a:cubicBezTo>
                  <a:pt x="7474633" y="390752"/>
                  <a:pt x="7392105" y="501383"/>
                  <a:pt x="7295303" y="603092"/>
                </a:cubicBezTo>
                <a:cubicBezTo>
                  <a:pt x="7216791" y="685620"/>
                  <a:pt x="7130248" y="760117"/>
                  <a:pt x="7040584" y="832385"/>
                </a:cubicBezTo>
                <a:cubicBezTo>
                  <a:pt x="7037908" y="834615"/>
                  <a:pt x="7035231" y="837291"/>
                  <a:pt x="7033892" y="841752"/>
                </a:cubicBezTo>
                <a:cubicBezTo>
                  <a:pt x="7076271" y="832831"/>
                  <a:pt x="7112851" y="814540"/>
                  <a:pt x="7148093" y="794021"/>
                </a:cubicBezTo>
                <a:cubicBezTo>
                  <a:pt x="7241772" y="739597"/>
                  <a:pt x="7320730" y="669114"/>
                  <a:pt x="7400581" y="599969"/>
                </a:cubicBezTo>
                <a:cubicBezTo>
                  <a:pt x="7449206" y="557591"/>
                  <a:pt x="7499167" y="516550"/>
                  <a:pt x="7552699" y="479079"/>
                </a:cubicBezTo>
                <a:cubicBezTo>
                  <a:pt x="7561621" y="472833"/>
                  <a:pt x="7567866" y="464803"/>
                  <a:pt x="7574111" y="456774"/>
                </a:cubicBezTo>
                <a:cubicBezTo>
                  <a:pt x="7577680" y="452313"/>
                  <a:pt x="7582140" y="448298"/>
                  <a:pt x="7589278" y="450083"/>
                </a:cubicBezTo>
                <a:cubicBezTo>
                  <a:pt x="7598201" y="452313"/>
                  <a:pt x="7599092" y="459004"/>
                  <a:pt x="7599985" y="465696"/>
                </a:cubicBezTo>
                <a:cubicBezTo>
                  <a:pt x="7602661" y="487108"/>
                  <a:pt x="7596862" y="506290"/>
                  <a:pt x="7585709" y="524580"/>
                </a:cubicBezTo>
                <a:cubicBezTo>
                  <a:pt x="7556713" y="571419"/>
                  <a:pt x="7513889" y="607553"/>
                  <a:pt x="7469725" y="641903"/>
                </a:cubicBezTo>
                <a:cubicBezTo>
                  <a:pt x="7412626" y="686066"/>
                  <a:pt x="7357310" y="732014"/>
                  <a:pt x="7306902" y="782422"/>
                </a:cubicBezTo>
                <a:cubicBezTo>
                  <a:pt x="7303333" y="785991"/>
                  <a:pt x="7296642" y="788221"/>
                  <a:pt x="7298872" y="798481"/>
                </a:cubicBezTo>
                <a:cubicBezTo>
                  <a:pt x="7330544" y="774838"/>
                  <a:pt x="7360433" y="751642"/>
                  <a:pt x="7390767" y="729336"/>
                </a:cubicBezTo>
                <a:cubicBezTo>
                  <a:pt x="7420655" y="707032"/>
                  <a:pt x="7450990" y="684727"/>
                  <a:pt x="7480878" y="662869"/>
                </a:cubicBezTo>
                <a:cubicBezTo>
                  <a:pt x="7488016" y="657516"/>
                  <a:pt x="7495599" y="649932"/>
                  <a:pt x="7505859" y="656624"/>
                </a:cubicBezTo>
                <a:cubicBezTo>
                  <a:pt x="7516565" y="663315"/>
                  <a:pt x="7515227" y="674467"/>
                  <a:pt x="7512550" y="683389"/>
                </a:cubicBezTo>
                <a:cubicBezTo>
                  <a:pt x="7504075" y="709708"/>
                  <a:pt x="7489353" y="732905"/>
                  <a:pt x="7469725" y="753426"/>
                </a:cubicBezTo>
                <a:cubicBezTo>
                  <a:pt x="7402812" y="821232"/>
                  <a:pt x="7325638" y="879670"/>
                  <a:pt x="7253816" y="943015"/>
                </a:cubicBezTo>
                <a:cubicBezTo>
                  <a:pt x="7215006" y="977365"/>
                  <a:pt x="7179319" y="1013945"/>
                  <a:pt x="7145415" y="1051862"/>
                </a:cubicBezTo>
                <a:cubicBezTo>
                  <a:pt x="7137832" y="1060338"/>
                  <a:pt x="7138279" y="1068368"/>
                  <a:pt x="7140509" y="1078182"/>
                </a:cubicBezTo>
                <a:cubicBezTo>
                  <a:pt x="7149430" y="1117885"/>
                  <a:pt x="7135602" y="1131267"/>
                  <a:pt x="7090992" y="1123684"/>
                </a:cubicBezTo>
                <a:cubicBezTo>
                  <a:pt x="7077164" y="1121452"/>
                  <a:pt x="7067796" y="1123684"/>
                  <a:pt x="7059320" y="1133051"/>
                </a:cubicBezTo>
                <a:cubicBezTo>
                  <a:pt x="6956718" y="1249035"/>
                  <a:pt x="6835381" y="1346730"/>
                  <a:pt x="6702891" y="1433718"/>
                </a:cubicBezTo>
                <a:cubicBezTo>
                  <a:pt x="6648914" y="1468959"/>
                  <a:pt x="6593152" y="1502417"/>
                  <a:pt x="6536499" y="1533643"/>
                </a:cubicBezTo>
                <a:cubicBezTo>
                  <a:pt x="6536499" y="1535873"/>
                  <a:pt x="6536499" y="1538551"/>
                  <a:pt x="6536499" y="1540781"/>
                </a:cubicBezTo>
                <a:cubicBezTo>
                  <a:pt x="6536945" y="1543903"/>
                  <a:pt x="6537391" y="1545687"/>
                  <a:pt x="6537836" y="1548365"/>
                </a:cubicBezTo>
                <a:cubicBezTo>
                  <a:pt x="6617688" y="1500186"/>
                  <a:pt x="6696646" y="1450670"/>
                  <a:pt x="6773821" y="1398477"/>
                </a:cubicBezTo>
                <a:cubicBezTo>
                  <a:pt x="6983038" y="1257066"/>
                  <a:pt x="7182888" y="1105393"/>
                  <a:pt x="7385860" y="957290"/>
                </a:cubicBezTo>
                <a:cubicBezTo>
                  <a:pt x="7454112" y="907327"/>
                  <a:pt x="7508089" y="843536"/>
                  <a:pt x="7569650" y="787329"/>
                </a:cubicBezTo>
                <a:cubicBezTo>
                  <a:pt x="7610691" y="749857"/>
                  <a:pt x="7649948" y="710601"/>
                  <a:pt x="7697679" y="679821"/>
                </a:cubicBezTo>
                <a:cubicBezTo>
                  <a:pt x="7717307" y="667330"/>
                  <a:pt x="7737827" y="656177"/>
                  <a:pt x="7764147" y="659300"/>
                </a:cubicBezTo>
                <a:cubicBezTo>
                  <a:pt x="7774407" y="660639"/>
                  <a:pt x="7786005" y="663315"/>
                  <a:pt x="7789574" y="674913"/>
                </a:cubicBezTo>
                <a:cubicBezTo>
                  <a:pt x="7792698" y="686512"/>
                  <a:pt x="7783329" y="691865"/>
                  <a:pt x="7774853" y="696771"/>
                </a:cubicBezTo>
                <a:cubicBezTo>
                  <a:pt x="7772623" y="698110"/>
                  <a:pt x="7770392" y="699895"/>
                  <a:pt x="7768162" y="699895"/>
                </a:cubicBezTo>
                <a:cubicBezTo>
                  <a:pt x="7725783" y="702571"/>
                  <a:pt x="7715969" y="736474"/>
                  <a:pt x="7695894" y="761010"/>
                </a:cubicBezTo>
                <a:cubicBezTo>
                  <a:pt x="7689649" y="768593"/>
                  <a:pt x="7689203" y="776177"/>
                  <a:pt x="7695894" y="785098"/>
                </a:cubicBezTo>
                <a:cubicBezTo>
                  <a:pt x="7707940" y="801157"/>
                  <a:pt x="7699463" y="808295"/>
                  <a:pt x="7683404" y="812756"/>
                </a:cubicBezTo>
                <a:cubicBezTo>
                  <a:pt x="7667345" y="817217"/>
                  <a:pt x="7649948" y="818555"/>
                  <a:pt x="7632550" y="828816"/>
                </a:cubicBezTo>
                <a:cubicBezTo>
                  <a:pt x="7660207" y="837291"/>
                  <a:pt x="7679389" y="828370"/>
                  <a:pt x="7697233" y="817217"/>
                </a:cubicBezTo>
                <a:cubicBezTo>
                  <a:pt x="7737382" y="792682"/>
                  <a:pt x="7763254" y="756548"/>
                  <a:pt x="7787790" y="719522"/>
                </a:cubicBezTo>
                <a:cubicBezTo>
                  <a:pt x="7792698" y="712385"/>
                  <a:pt x="7796712" y="704355"/>
                  <a:pt x="7803403" y="698556"/>
                </a:cubicBezTo>
                <a:cubicBezTo>
                  <a:pt x="7815894" y="686958"/>
                  <a:pt x="7829277" y="685620"/>
                  <a:pt x="7844443" y="699895"/>
                </a:cubicBezTo>
                <a:cubicBezTo>
                  <a:pt x="7864518" y="718631"/>
                  <a:pt x="7871655" y="717292"/>
                  <a:pt x="7878347" y="693204"/>
                </a:cubicBezTo>
                <a:cubicBezTo>
                  <a:pt x="7887269" y="660639"/>
                  <a:pt x="7907343" y="637888"/>
                  <a:pt x="7941692" y="625844"/>
                </a:cubicBezTo>
                <a:cubicBezTo>
                  <a:pt x="7948829" y="623166"/>
                  <a:pt x="7956413" y="619597"/>
                  <a:pt x="7963996" y="625397"/>
                </a:cubicBezTo>
                <a:cubicBezTo>
                  <a:pt x="7972026" y="632089"/>
                  <a:pt x="7966674" y="638779"/>
                  <a:pt x="7963551" y="645026"/>
                </a:cubicBezTo>
                <a:cubicBezTo>
                  <a:pt x="7959090" y="654840"/>
                  <a:pt x="7953737" y="664653"/>
                  <a:pt x="7949722" y="674913"/>
                </a:cubicBezTo>
                <a:cubicBezTo>
                  <a:pt x="7942584" y="691419"/>
                  <a:pt x="7941245" y="708817"/>
                  <a:pt x="7954628" y="724876"/>
                </a:cubicBezTo>
                <a:cubicBezTo>
                  <a:pt x="7964443" y="736474"/>
                  <a:pt x="7963551" y="744058"/>
                  <a:pt x="7950614" y="752087"/>
                </a:cubicBezTo>
                <a:cubicBezTo>
                  <a:pt x="7909127" y="777069"/>
                  <a:pt x="7882808" y="809634"/>
                  <a:pt x="7897083" y="860488"/>
                </a:cubicBezTo>
                <a:cubicBezTo>
                  <a:pt x="7899313" y="867626"/>
                  <a:pt x="7896636" y="874764"/>
                  <a:pt x="7888161" y="874317"/>
                </a:cubicBezTo>
                <a:cubicBezTo>
                  <a:pt x="7869425" y="872979"/>
                  <a:pt x="7866303" y="884578"/>
                  <a:pt x="7860949" y="896622"/>
                </a:cubicBezTo>
                <a:cubicBezTo>
                  <a:pt x="7808757" y="1012160"/>
                  <a:pt x="7733367" y="1112977"/>
                  <a:pt x="7646379" y="1207549"/>
                </a:cubicBezTo>
                <a:cubicBezTo>
                  <a:pt x="7560282" y="1301229"/>
                  <a:pt x="7463480" y="1385094"/>
                  <a:pt x="7360433" y="1465391"/>
                </a:cubicBezTo>
                <a:cubicBezTo>
                  <a:pt x="7389429" y="1462714"/>
                  <a:pt x="7426901" y="1446209"/>
                  <a:pt x="7463034" y="1427027"/>
                </a:cubicBezTo>
                <a:cubicBezTo>
                  <a:pt x="7558498" y="1375726"/>
                  <a:pt x="7637011" y="1306135"/>
                  <a:pt x="7716861" y="1237883"/>
                </a:cubicBezTo>
                <a:cubicBezTo>
                  <a:pt x="7772623" y="1190151"/>
                  <a:pt x="7827046" y="1141081"/>
                  <a:pt x="7889500" y="1100040"/>
                </a:cubicBezTo>
                <a:cubicBezTo>
                  <a:pt x="7896636" y="1095579"/>
                  <a:pt x="7901544" y="1089780"/>
                  <a:pt x="7905559" y="1082642"/>
                </a:cubicBezTo>
                <a:cubicBezTo>
                  <a:pt x="7909127" y="1076397"/>
                  <a:pt x="7914481" y="1070598"/>
                  <a:pt x="7923848" y="1073274"/>
                </a:cubicBezTo>
                <a:cubicBezTo>
                  <a:pt x="7933216" y="1076397"/>
                  <a:pt x="7934109" y="1084427"/>
                  <a:pt x="7934109" y="1091565"/>
                </a:cubicBezTo>
                <a:cubicBezTo>
                  <a:pt x="7932770" y="1118330"/>
                  <a:pt x="7925186" y="1142419"/>
                  <a:pt x="7908682" y="1163831"/>
                </a:cubicBezTo>
                <a:cubicBezTo>
                  <a:pt x="7876563" y="1206657"/>
                  <a:pt x="7833738" y="1240114"/>
                  <a:pt x="7790913" y="1273570"/>
                </a:cubicBezTo>
                <a:cubicBezTo>
                  <a:pt x="7731582" y="1319518"/>
                  <a:pt x="7676712" y="1369481"/>
                  <a:pt x="7627197" y="1425243"/>
                </a:cubicBezTo>
                <a:cubicBezTo>
                  <a:pt x="7662883" y="1398031"/>
                  <a:pt x="7698572" y="1370372"/>
                  <a:pt x="7734705" y="1343161"/>
                </a:cubicBezTo>
                <a:cubicBezTo>
                  <a:pt x="7761917" y="1322641"/>
                  <a:pt x="7790020" y="1303012"/>
                  <a:pt x="7817678" y="1282938"/>
                </a:cubicBezTo>
                <a:cubicBezTo>
                  <a:pt x="7824370" y="1278032"/>
                  <a:pt x="7831507" y="1272679"/>
                  <a:pt x="7840874" y="1279370"/>
                </a:cubicBezTo>
                <a:cubicBezTo>
                  <a:pt x="7849351" y="1285169"/>
                  <a:pt x="7848012" y="1293645"/>
                  <a:pt x="7846228" y="1301675"/>
                </a:cubicBezTo>
                <a:cubicBezTo>
                  <a:pt x="7839537" y="1333347"/>
                  <a:pt x="7820801" y="1358774"/>
                  <a:pt x="7797604" y="1381525"/>
                </a:cubicBezTo>
                <a:cubicBezTo>
                  <a:pt x="7769501" y="1408737"/>
                  <a:pt x="7740058" y="1434611"/>
                  <a:pt x="7709724" y="1460484"/>
                </a:cubicBezTo>
                <a:cubicBezTo>
                  <a:pt x="7742288" y="1453346"/>
                  <a:pt x="7774853" y="1446209"/>
                  <a:pt x="7807418" y="1440410"/>
                </a:cubicBezTo>
                <a:cubicBezTo>
                  <a:pt x="7792698" y="1492156"/>
                  <a:pt x="7758348" y="1502417"/>
                  <a:pt x="7727568" y="1510446"/>
                </a:cubicBezTo>
                <a:cubicBezTo>
                  <a:pt x="7686080" y="1520706"/>
                  <a:pt x="7646379" y="1533643"/>
                  <a:pt x="7607122" y="1548365"/>
                </a:cubicBezTo>
                <a:cubicBezTo>
                  <a:pt x="7590617" y="1563085"/>
                  <a:pt x="7574111" y="1577361"/>
                  <a:pt x="7558052" y="1592527"/>
                </a:cubicBezTo>
                <a:cubicBezTo>
                  <a:pt x="7541546" y="1608141"/>
                  <a:pt x="7525933" y="1623754"/>
                  <a:pt x="7510320" y="1640259"/>
                </a:cubicBezTo>
                <a:cubicBezTo>
                  <a:pt x="7499167" y="1652303"/>
                  <a:pt x="7485785" y="1662564"/>
                  <a:pt x="7498721" y="1683084"/>
                </a:cubicBezTo>
                <a:cubicBezTo>
                  <a:pt x="7504521" y="1692452"/>
                  <a:pt x="7466603" y="1743307"/>
                  <a:pt x="7454558" y="1746429"/>
                </a:cubicBezTo>
                <a:cubicBezTo>
                  <a:pt x="7452773" y="1746875"/>
                  <a:pt x="7450990" y="1747322"/>
                  <a:pt x="7449652" y="1747322"/>
                </a:cubicBezTo>
                <a:cubicBezTo>
                  <a:pt x="7423777" y="1745538"/>
                  <a:pt x="7417978" y="1760705"/>
                  <a:pt x="7417532" y="1779887"/>
                </a:cubicBezTo>
                <a:cubicBezTo>
                  <a:pt x="7417087" y="1798622"/>
                  <a:pt x="7421547" y="1821819"/>
                  <a:pt x="7386306" y="1812451"/>
                </a:cubicBezTo>
                <a:cubicBezTo>
                  <a:pt x="7382291" y="1811559"/>
                  <a:pt x="7381399" y="1814235"/>
                  <a:pt x="7379615" y="1817358"/>
                </a:cubicBezTo>
                <a:cubicBezTo>
                  <a:pt x="7341251" y="1897208"/>
                  <a:pt x="7276567" y="1958770"/>
                  <a:pt x="7212776" y="2020331"/>
                </a:cubicBezTo>
                <a:cubicBezTo>
                  <a:pt x="7209207" y="2023454"/>
                  <a:pt x="7205638" y="2026576"/>
                  <a:pt x="7202070" y="2029699"/>
                </a:cubicBezTo>
                <a:cubicBezTo>
                  <a:pt x="7268983" y="2014086"/>
                  <a:pt x="7489800" y="1994011"/>
                  <a:pt x="7554483" y="2000703"/>
                </a:cubicBezTo>
                <a:cubicBezTo>
                  <a:pt x="7612029" y="2006502"/>
                  <a:pt x="7937231" y="1909254"/>
                  <a:pt x="8004591" y="1851708"/>
                </a:cubicBezTo>
                <a:cubicBezTo>
                  <a:pt x="8013959" y="1896763"/>
                  <a:pt x="7993885" y="1914606"/>
                  <a:pt x="7977825" y="1935127"/>
                </a:cubicBezTo>
                <a:cubicBezTo>
                  <a:pt x="7955075" y="1964123"/>
                  <a:pt x="7951506" y="1984644"/>
                  <a:pt x="7994331" y="2007840"/>
                </a:cubicBezTo>
                <a:cubicBezTo>
                  <a:pt x="8117007" y="2073862"/>
                  <a:pt x="8115669" y="2076092"/>
                  <a:pt x="8000576" y="2165757"/>
                </a:cubicBezTo>
                <a:cubicBezTo>
                  <a:pt x="7995223" y="2169772"/>
                  <a:pt x="7997900" y="2182708"/>
                  <a:pt x="7996561" y="2191631"/>
                </a:cubicBezTo>
                <a:cubicBezTo>
                  <a:pt x="8026450" y="2205014"/>
                  <a:pt x="8061691" y="2170218"/>
                  <a:pt x="8097378" y="2207690"/>
                </a:cubicBezTo>
                <a:cubicBezTo>
                  <a:pt x="7943477" y="2372298"/>
                  <a:pt x="7709277" y="2528878"/>
                  <a:pt x="7496937" y="2652445"/>
                </a:cubicBezTo>
                <a:cubicBezTo>
                  <a:pt x="7668683" y="2693040"/>
                  <a:pt x="7771731" y="2550290"/>
                  <a:pt x="7897975" y="2568579"/>
                </a:cubicBezTo>
                <a:cubicBezTo>
                  <a:pt x="7960875" y="2613189"/>
                  <a:pt x="7773515" y="2685456"/>
                  <a:pt x="7952398" y="2706423"/>
                </a:cubicBezTo>
                <a:cubicBezTo>
                  <a:pt x="7874778" y="2745678"/>
                  <a:pt x="7817232" y="2784043"/>
                  <a:pt x="7763701" y="2829098"/>
                </a:cubicBezTo>
                <a:cubicBezTo>
                  <a:pt x="7668683" y="2909841"/>
                  <a:pt x="7649948" y="2963373"/>
                  <a:pt x="7693664" y="3071773"/>
                </a:cubicBezTo>
                <a:cubicBezTo>
                  <a:pt x="7722660" y="3143148"/>
                  <a:pt x="7764593" y="3208723"/>
                  <a:pt x="7727568" y="3293927"/>
                </a:cubicBezTo>
                <a:cubicBezTo>
                  <a:pt x="7702141" y="3352365"/>
                  <a:pt x="7711954" y="3390729"/>
                  <a:pt x="7808311" y="3364409"/>
                </a:cubicBezTo>
                <a:cubicBezTo>
                  <a:pt x="7912249" y="3336306"/>
                  <a:pt x="7951506" y="3388945"/>
                  <a:pt x="7925186" y="3491100"/>
                </a:cubicBezTo>
                <a:cubicBezTo>
                  <a:pt x="7908235" y="3556676"/>
                  <a:pt x="7926079" y="3577197"/>
                  <a:pt x="7997454" y="3569613"/>
                </a:cubicBezTo>
                <a:cubicBezTo>
                  <a:pt x="8076413" y="3561136"/>
                  <a:pt x="8151355" y="3518312"/>
                  <a:pt x="8249050" y="3538832"/>
                </a:cubicBezTo>
                <a:cubicBezTo>
                  <a:pt x="8170985" y="3658385"/>
                  <a:pt x="8004145" y="3624482"/>
                  <a:pt x="7913142" y="3738236"/>
                </a:cubicBezTo>
                <a:cubicBezTo>
                  <a:pt x="8021543" y="3738682"/>
                  <a:pt x="8104516" y="3738236"/>
                  <a:pt x="8184813" y="3713254"/>
                </a:cubicBezTo>
                <a:cubicBezTo>
                  <a:pt x="8218270" y="3702995"/>
                  <a:pt x="8254850" y="3692735"/>
                  <a:pt x="8273586" y="3727083"/>
                </a:cubicBezTo>
                <a:cubicBezTo>
                  <a:pt x="8295890" y="3768570"/>
                  <a:pt x="8250389" y="3784184"/>
                  <a:pt x="8223177" y="3791767"/>
                </a:cubicBezTo>
                <a:cubicBezTo>
                  <a:pt x="8146449" y="3812734"/>
                  <a:pt x="8087564" y="3862249"/>
                  <a:pt x="8023773" y="3901059"/>
                </a:cubicBezTo>
                <a:cubicBezTo>
                  <a:pt x="7884146" y="3986264"/>
                  <a:pt x="7730689" y="4057192"/>
                  <a:pt x="7612475" y="4197266"/>
                </a:cubicBezTo>
                <a:cubicBezTo>
                  <a:pt x="7761024" y="4161579"/>
                  <a:pt x="7872102" y="4078159"/>
                  <a:pt x="8010390" y="4061208"/>
                </a:cubicBezTo>
                <a:cubicBezTo>
                  <a:pt x="7890391" y="4189236"/>
                  <a:pt x="7736489" y="4272656"/>
                  <a:pt x="7590617" y="4365889"/>
                </a:cubicBezTo>
                <a:cubicBezTo>
                  <a:pt x="7549130" y="4392209"/>
                  <a:pt x="7506751" y="4410052"/>
                  <a:pt x="7497384" y="4467153"/>
                </a:cubicBezTo>
                <a:cubicBezTo>
                  <a:pt x="7479093" y="4577783"/>
                  <a:pt x="7425116" y="4669679"/>
                  <a:pt x="7308686" y="4718303"/>
                </a:cubicBezTo>
                <a:cubicBezTo>
                  <a:pt x="7307793" y="4718749"/>
                  <a:pt x="7314039" y="4735255"/>
                  <a:pt x="7318054" y="4746853"/>
                </a:cubicBezTo>
                <a:cubicBezTo>
                  <a:pt x="7388982" y="4750422"/>
                  <a:pt x="7444744" y="4684845"/>
                  <a:pt x="7535747" y="4706259"/>
                </a:cubicBezTo>
                <a:cubicBezTo>
                  <a:pt x="7449206" y="4795031"/>
                  <a:pt x="7376492" y="4874882"/>
                  <a:pt x="7253370" y="4917261"/>
                </a:cubicBezTo>
                <a:cubicBezTo>
                  <a:pt x="7154784" y="4951164"/>
                  <a:pt x="7033000" y="4970345"/>
                  <a:pt x="6961625" y="5079638"/>
                </a:cubicBezTo>
                <a:cubicBezTo>
                  <a:pt x="7044599" y="5101051"/>
                  <a:pt x="7106605" y="5074285"/>
                  <a:pt x="7168612" y="5055104"/>
                </a:cubicBezTo>
                <a:cubicBezTo>
                  <a:pt x="7264077" y="5025661"/>
                  <a:pt x="7357756" y="4992204"/>
                  <a:pt x="7453220" y="4962316"/>
                </a:cubicBezTo>
                <a:cubicBezTo>
                  <a:pt x="7489353" y="4951164"/>
                  <a:pt x="7529056" y="4942688"/>
                  <a:pt x="7552253" y="4997111"/>
                </a:cubicBezTo>
                <a:cubicBezTo>
                  <a:pt x="7431361" y="5008709"/>
                  <a:pt x="7358649" y="5081869"/>
                  <a:pt x="7282812" y="5150568"/>
                </a:cubicBezTo>
                <a:cubicBezTo>
                  <a:pt x="7239987" y="5189378"/>
                  <a:pt x="7205192" y="5241125"/>
                  <a:pt x="7128464" y="5221497"/>
                </a:cubicBezTo>
                <a:cubicBezTo>
                  <a:pt x="7087869" y="5211236"/>
                  <a:pt x="7061996" y="5240233"/>
                  <a:pt x="7066457" y="5275920"/>
                </a:cubicBezTo>
                <a:cubicBezTo>
                  <a:pt x="7081624" y="5401718"/>
                  <a:pt x="6987498" y="5445881"/>
                  <a:pt x="6889805" y="5469970"/>
                </a:cubicBezTo>
                <a:cubicBezTo>
                  <a:pt x="6705122" y="5515918"/>
                  <a:pt x="6551219" y="5623426"/>
                  <a:pt x="6371444" y="5682310"/>
                </a:cubicBezTo>
                <a:cubicBezTo>
                  <a:pt x="6196576" y="5739411"/>
                  <a:pt x="4884170" y="6004390"/>
                  <a:pt x="4551831" y="6030710"/>
                </a:cubicBezTo>
                <a:cubicBezTo>
                  <a:pt x="2518092" y="6191749"/>
                  <a:pt x="1055352" y="4921275"/>
                  <a:pt x="1048661" y="4903878"/>
                </a:cubicBezTo>
                <a:cubicBezTo>
                  <a:pt x="1017880" y="4822243"/>
                  <a:pt x="941599" y="4787001"/>
                  <a:pt x="872455" y="4743284"/>
                </a:cubicBezTo>
                <a:cubicBezTo>
                  <a:pt x="812231" y="4704920"/>
                  <a:pt x="747994" y="4664326"/>
                  <a:pt x="723013" y="4598750"/>
                </a:cubicBezTo>
                <a:cubicBezTo>
                  <a:pt x="690002" y="4511762"/>
                  <a:pt x="783682" y="4583137"/>
                  <a:pt x="801080" y="4549680"/>
                </a:cubicBezTo>
                <a:cubicBezTo>
                  <a:pt x="765392" y="4504624"/>
                  <a:pt x="710077" y="4463138"/>
                  <a:pt x="695355" y="4411837"/>
                </a:cubicBezTo>
                <a:cubicBezTo>
                  <a:pt x="642715" y="4226262"/>
                  <a:pt x="529409" y="4091096"/>
                  <a:pt x="359893" y="3986264"/>
                </a:cubicBezTo>
                <a:cubicBezTo>
                  <a:pt x="311269" y="3955930"/>
                  <a:pt x="279150" y="3901506"/>
                  <a:pt x="212682" y="3892584"/>
                </a:cubicBezTo>
                <a:cubicBezTo>
                  <a:pt x="65025" y="3873402"/>
                  <a:pt x="111866" y="3723515"/>
                  <a:pt x="33799" y="3657047"/>
                </a:cubicBezTo>
                <a:cubicBezTo>
                  <a:pt x="26438" y="3650802"/>
                  <a:pt x="19412" y="3568832"/>
                  <a:pt x="14561" y="3486305"/>
                </a:cubicBezTo>
                <a:lnTo>
                  <a:pt x="12840" y="3453616"/>
                </a:lnTo>
                <a:lnTo>
                  <a:pt x="21095" y="3453948"/>
                </a:lnTo>
                <a:lnTo>
                  <a:pt x="25905" y="3450639"/>
                </a:lnTo>
                <a:lnTo>
                  <a:pt x="27770" y="3466411"/>
                </a:lnTo>
                <a:cubicBezTo>
                  <a:pt x="33262" y="3508951"/>
                  <a:pt x="39263" y="3541509"/>
                  <a:pt x="44951" y="3533479"/>
                </a:cubicBezTo>
                <a:cubicBezTo>
                  <a:pt x="60119" y="3511621"/>
                  <a:pt x="83315" y="3492439"/>
                  <a:pt x="72163" y="3463889"/>
                </a:cubicBezTo>
                <a:cubicBezTo>
                  <a:pt x="67702" y="3451844"/>
                  <a:pt x="70824" y="3410804"/>
                  <a:pt x="36475" y="3443368"/>
                </a:cubicBezTo>
                <a:lnTo>
                  <a:pt x="25905" y="3450639"/>
                </a:lnTo>
                <a:lnTo>
                  <a:pt x="22479" y="3421677"/>
                </a:lnTo>
                <a:cubicBezTo>
                  <a:pt x="19106" y="3391148"/>
                  <a:pt x="16081" y="3360716"/>
                  <a:pt x="13648" y="3339450"/>
                </a:cubicBezTo>
                <a:lnTo>
                  <a:pt x="13062" y="3335036"/>
                </a:lnTo>
                <a:lnTo>
                  <a:pt x="21866" y="3298221"/>
                </a:lnTo>
                <a:cubicBezTo>
                  <a:pt x="52089" y="3197348"/>
                  <a:pt x="110303" y="3084040"/>
                  <a:pt x="175210" y="3078464"/>
                </a:cubicBezTo>
                <a:cubicBezTo>
                  <a:pt x="127925" y="2954896"/>
                  <a:pt x="127925" y="2954896"/>
                  <a:pt x="282273" y="2937945"/>
                </a:cubicBezTo>
                <a:cubicBezTo>
                  <a:pt x="222942" y="2859432"/>
                  <a:pt x="222942" y="2839357"/>
                  <a:pt x="294764" y="2812593"/>
                </a:cubicBezTo>
                <a:cubicBezTo>
                  <a:pt x="363908" y="2786719"/>
                  <a:pt x="440636" y="2778244"/>
                  <a:pt x="504427" y="2738541"/>
                </a:cubicBezTo>
                <a:cubicBezTo>
                  <a:pt x="445542" y="2638170"/>
                  <a:pt x="429038" y="2522185"/>
                  <a:pt x="307254" y="2473116"/>
                </a:cubicBezTo>
                <a:cubicBezTo>
                  <a:pt x="288072" y="2465532"/>
                  <a:pt x="275135" y="2435197"/>
                  <a:pt x="287626" y="2418246"/>
                </a:cubicBezTo>
                <a:cubicBezTo>
                  <a:pt x="331790" y="2355347"/>
                  <a:pt x="268444" y="2234901"/>
                  <a:pt x="405841" y="2221965"/>
                </a:cubicBezTo>
                <a:cubicBezTo>
                  <a:pt x="422793" y="2220181"/>
                  <a:pt x="438406" y="2207690"/>
                  <a:pt x="425023" y="2190292"/>
                </a:cubicBezTo>
                <a:cubicBezTo>
                  <a:pt x="379075" y="2130962"/>
                  <a:pt x="434837" y="2134976"/>
                  <a:pt x="468739" y="2127394"/>
                </a:cubicBezTo>
                <a:cubicBezTo>
                  <a:pt x="509781" y="2118471"/>
                  <a:pt x="556174" y="2144344"/>
                  <a:pt x="594091" y="2112226"/>
                </a:cubicBezTo>
                <a:cubicBezTo>
                  <a:pt x="585170" y="2078323"/>
                  <a:pt x="552160" y="2078769"/>
                  <a:pt x="528963" y="2068063"/>
                </a:cubicBezTo>
                <a:cubicBezTo>
                  <a:pt x="461157" y="2036390"/>
                  <a:pt x="405841" y="1998918"/>
                  <a:pt x="402718" y="1917729"/>
                </a:cubicBezTo>
                <a:cubicBezTo>
                  <a:pt x="400042" y="1852153"/>
                  <a:pt x="392904" y="1794162"/>
                  <a:pt x="486584" y="1774087"/>
                </a:cubicBezTo>
                <a:cubicBezTo>
                  <a:pt x="501304" y="1770965"/>
                  <a:pt x="508888" y="1762489"/>
                  <a:pt x="511565" y="1751337"/>
                </a:cubicBezTo>
                <a:cubicBezTo>
                  <a:pt x="500858" y="1740630"/>
                  <a:pt x="490599" y="1729477"/>
                  <a:pt x="478109" y="1721448"/>
                </a:cubicBezTo>
                <a:cubicBezTo>
                  <a:pt x="436175" y="1695129"/>
                  <a:pt x="421900" y="1656318"/>
                  <a:pt x="409410" y="1615724"/>
                </a:cubicBezTo>
                <a:cubicBezTo>
                  <a:pt x="401380" y="1589851"/>
                  <a:pt x="392012" y="1564424"/>
                  <a:pt x="373722" y="1542118"/>
                </a:cubicBezTo>
                <a:cubicBezTo>
                  <a:pt x="362569" y="1528290"/>
                  <a:pt x="348740" y="1518030"/>
                  <a:pt x="331343" y="1512231"/>
                </a:cubicBezTo>
                <a:cubicBezTo>
                  <a:pt x="316177" y="1506877"/>
                  <a:pt x="311715" y="1499739"/>
                  <a:pt x="321976" y="1486804"/>
                </a:cubicBezTo>
                <a:cubicBezTo>
                  <a:pt x="350972" y="1449777"/>
                  <a:pt x="362569" y="1409182"/>
                  <a:pt x="343388" y="1361897"/>
                </a:cubicBezTo>
                <a:cubicBezTo>
                  <a:pt x="337588" y="1347623"/>
                  <a:pt x="341602" y="1335131"/>
                  <a:pt x="355432" y="1329778"/>
                </a:cubicBezTo>
                <a:cubicBezTo>
                  <a:pt x="412979" y="1307028"/>
                  <a:pt x="427253" y="1254388"/>
                  <a:pt x="451789" y="1209779"/>
                </a:cubicBezTo>
                <a:cubicBezTo>
                  <a:pt x="486584" y="1146434"/>
                  <a:pt x="518256" y="1081751"/>
                  <a:pt x="542344" y="1013052"/>
                </a:cubicBezTo>
                <a:cubicBezTo>
                  <a:pt x="556620" y="972012"/>
                  <a:pt x="570449" y="931417"/>
                  <a:pt x="560635" y="885915"/>
                </a:cubicBezTo>
                <a:cubicBezTo>
                  <a:pt x="558405" y="874764"/>
                  <a:pt x="562419" y="865395"/>
                  <a:pt x="568219" y="856919"/>
                </a:cubicBezTo>
                <a:cubicBezTo>
                  <a:pt x="592754" y="819893"/>
                  <a:pt x="589631" y="780638"/>
                  <a:pt x="570895" y="740043"/>
                </a:cubicBezTo>
                <a:cubicBezTo>
                  <a:pt x="559296" y="715508"/>
                  <a:pt x="560635" y="712385"/>
                  <a:pt x="590077" y="713277"/>
                </a:cubicBezTo>
                <a:cubicBezTo>
                  <a:pt x="649853" y="714616"/>
                  <a:pt x="709184" y="716846"/>
                  <a:pt x="768069" y="709263"/>
                </a:cubicBezTo>
                <a:cubicBezTo>
                  <a:pt x="834090" y="700786"/>
                  <a:pt x="855503" y="681158"/>
                  <a:pt x="805540" y="624505"/>
                </a:cubicBezTo>
                <a:cubicBezTo>
                  <a:pt x="794833" y="612461"/>
                  <a:pt x="785466" y="599078"/>
                  <a:pt x="780559" y="583910"/>
                </a:cubicBezTo>
                <a:cubicBezTo>
                  <a:pt x="776990" y="571866"/>
                  <a:pt x="780113" y="563390"/>
                  <a:pt x="790819" y="557591"/>
                </a:cubicBezTo>
                <a:cubicBezTo>
                  <a:pt x="803310" y="550454"/>
                  <a:pt x="810001" y="560268"/>
                  <a:pt x="817139" y="567404"/>
                </a:cubicBezTo>
                <a:cubicBezTo>
                  <a:pt x="855949" y="605769"/>
                  <a:pt x="904572" y="632089"/>
                  <a:pt x="950966" y="661085"/>
                </a:cubicBezTo>
                <a:cubicBezTo>
                  <a:pt x="1017435" y="703018"/>
                  <a:pt x="1087471" y="740043"/>
                  <a:pt x="1146802" y="790897"/>
                </a:cubicBezTo>
                <a:cubicBezTo>
                  <a:pt x="1161968" y="803835"/>
                  <a:pt x="1186503" y="794021"/>
                  <a:pt x="1188288" y="772161"/>
                </a:cubicBezTo>
                <a:cubicBezTo>
                  <a:pt x="1190072" y="750303"/>
                  <a:pt x="1202116" y="750303"/>
                  <a:pt x="1219960" y="755656"/>
                </a:cubicBezTo>
                <a:cubicBezTo>
                  <a:pt x="1241373" y="761901"/>
                  <a:pt x="1262786" y="768146"/>
                  <a:pt x="1283752" y="775284"/>
                </a:cubicBezTo>
                <a:cubicBezTo>
                  <a:pt x="1305611" y="782868"/>
                  <a:pt x="1315424" y="798927"/>
                  <a:pt x="1317655" y="819002"/>
                </a:cubicBezTo>
                <a:cubicBezTo>
                  <a:pt x="1318101" y="822794"/>
                  <a:pt x="1318213" y="827031"/>
                  <a:pt x="1317209" y="830488"/>
                </a:cubicBezTo>
                <a:lnTo>
                  <a:pt x="1312784" y="834706"/>
                </a:lnTo>
                <a:lnTo>
                  <a:pt x="1307604" y="836392"/>
                </a:lnTo>
                <a:cubicBezTo>
                  <a:pt x="1302209" y="838239"/>
                  <a:pt x="1301818" y="838741"/>
                  <a:pt x="1310071" y="837291"/>
                </a:cubicBezTo>
                <a:lnTo>
                  <a:pt x="1312784" y="834706"/>
                </a:lnTo>
                <a:lnTo>
                  <a:pt x="1335164" y="827421"/>
                </a:lnTo>
                <a:cubicBezTo>
                  <a:pt x="1358695" y="819559"/>
                  <a:pt x="1387691" y="808741"/>
                  <a:pt x="1393044" y="799820"/>
                </a:cubicBezTo>
                <a:cubicBezTo>
                  <a:pt x="1393490" y="798927"/>
                  <a:pt x="1657132" y="863165"/>
                  <a:pt x="1737429" y="903760"/>
                </a:cubicBezTo>
                <a:cubicBezTo>
                  <a:pt x="1787390" y="929187"/>
                  <a:pt x="2773257" y="1331562"/>
                  <a:pt x="4138303" y="1231638"/>
                </a:cubicBezTo>
                <a:cubicBezTo>
                  <a:pt x="4186481" y="1228070"/>
                  <a:pt x="4231982" y="1225838"/>
                  <a:pt x="4278375" y="1224055"/>
                </a:cubicBezTo>
                <a:cubicBezTo>
                  <a:pt x="4688781" y="1205764"/>
                  <a:pt x="5091603" y="1196842"/>
                  <a:pt x="5261564" y="1174984"/>
                </a:cubicBezTo>
                <a:cubicBezTo>
                  <a:pt x="5394500" y="1157586"/>
                  <a:pt x="6074346" y="1010376"/>
                  <a:pt x="6273750" y="885915"/>
                </a:cubicBezTo>
                <a:cubicBezTo>
                  <a:pt x="6477614" y="758332"/>
                  <a:pt x="6669881" y="617367"/>
                  <a:pt x="6861254" y="475956"/>
                </a:cubicBezTo>
                <a:cubicBezTo>
                  <a:pt x="6944228" y="414841"/>
                  <a:pt x="7032555" y="359079"/>
                  <a:pt x="7107498" y="289043"/>
                </a:cubicBezTo>
                <a:cubicBezTo>
                  <a:pt x="7182441" y="218560"/>
                  <a:pt x="7253816" y="145401"/>
                  <a:pt x="7335005" y="80271"/>
                </a:cubicBezTo>
                <a:cubicBezTo>
                  <a:pt x="7358202" y="61535"/>
                  <a:pt x="7381399" y="41461"/>
                  <a:pt x="7415302" y="38338"/>
                </a:cubicBezTo>
                <a:cubicBezTo>
                  <a:pt x="7422886" y="37446"/>
                  <a:pt x="7430915" y="37892"/>
                  <a:pt x="7438499" y="38784"/>
                </a:cubicBezTo>
                <a:cubicBezTo>
                  <a:pt x="7446974" y="39677"/>
                  <a:pt x="7453666" y="44137"/>
                  <a:pt x="7456789" y="51721"/>
                </a:cubicBezTo>
                <a:cubicBezTo>
                  <a:pt x="7459911" y="60197"/>
                  <a:pt x="7454558" y="65104"/>
                  <a:pt x="7448313" y="69564"/>
                </a:cubicBezTo>
                <a:cubicBezTo>
                  <a:pt x="7443852" y="72687"/>
                  <a:pt x="7439392" y="77595"/>
                  <a:pt x="7433593" y="78487"/>
                </a:cubicBezTo>
                <a:cubicBezTo>
                  <a:pt x="7396566" y="83840"/>
                  <a:pt x="7382737" y="111052"/>
                  <a:pt x="7365340" y="135140"/>
                </a:cubicBezTo>
                <a:cubicBezTo>
                  <a:pt x="7357756" y="145401"/>
                  <a:pt x="7349726" y="153430"/>
                  <a:pt x="7363555" y="168151"/>
                </a:cubicBezTo>
                <a:cubicBezTo>
                  <a:pt x="7375599" y="181088"/>
                  <a:pt x="7363109" y="187780"/>
                  <a:pt x="7350619" y="191349"/>
                </a:cubicBezTo>
                <a:cubicBezTo>
                  <a:pt x="7333222" y="196255"/>
                  <a:pt x="7312701" y="195364"/>
                  <a:pt x="7293073" y="211422"/>
                </a:cubicBezTo>
                <a:cubicBezTo>
                  <a:pt x="7366678" y="212761"/>
                  <a:pt x="7397905" y="170382"/>
                  <a:pt x="7431361" y="131125"/>
                </a:cubicBezTo>
                <a:cubicBezTo>
                  <a:pt x="7443852" y="116851"/>
                  <a:pt x="7452328" y="99899"/>
                  <a:pt x="7463034" y="83840"/>
                </a:cubicBezTo>
                <a:cubicBezTo>
                  <a:pt x="7476417" y="64212"/>
                  <a:pt x="7492030" y="63319"/>
                  <a:pt x="7511658" y="80717"/>
                </a:cubicBezTo>
                <a:cubicBezTo>
                  <a:pt x="7529056" y="96330"/>
                  <a:pt x="7537531" y="94993"/>
                  <a:pt x="7543330" y="73579"/>
                </a:cubicBezTo>
                <a:cubicBezTo>
                  <a:pt x="7552253" y="40122"/>
                  <a:pt x="7572773" y="16480"/>
                  <a:pt x="7607569" y="4435"/>
                </a:cubicBezTo>
                <a:cubicBezTo>
                  <a:pt x="7611361" y="3097"/>
                  <a:pt x="7615598" y="978"/>
                  <a:pt x="7619780" y="253"/>
                </a:cubicBez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5A41676-C3C0-7918-3382-EE002DF8C207}"/>
              </a:ext>
            </a:extLst>
          </p:cNvPr>
          <p:cNvSpPr/>
          <p:nvPr/>
        </p:nvSpPr>
        <p:spPr>
          <a:xfrm>
            <a:off x="8603418" y="1092379"/>
            <a:ext cx="3140906" cy="5310587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484B37-5200-8CB6-F7EF-9FE5DF460D1E}"/>
              </a:ext>
            </a:extLst>
          </p:cNvPr>
          <p:cNvSpPr/>
          <p:nvPr/>
        </p:nvSpPr>
        <p:spPr>
          <a:xfrm>
            <a:off x="465815" y="494998"/>
            <a:ext cx="113070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69A8E3-DE38-EDC6-1B86-EAAF230F31AA}"/>
              </a:ext>
            </a:extLst>
          </p:cNvPr>
          <p:cNvSpPr txBox="1"/>
          <p:nvPr/>
        </p:nvSpPr>
        <p:spPr>
          <a:xfrm>
            <a:off x="464781" y="187252"/>
            <a:ext cx="11307085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600" b="1" dirty="0">
                <a:solidFill>
                  <a:srgbClr val="241F21"/>
                </a:solidFill>
                <a:latin typeface="Arial"/>
              </a:rPr>
              <a:t>SULPHUR LOADING TERMINAL CONSTRUCTION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0DB4C9DE-5FBC-E700-E45C-9EC0F7D3EA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4378EC-DCAD-0697-2917-1B1BDF074786}"/>
              </a:ext>
            </a:extLst>
          </p:cNvPr>
          <p:cNvSpPr txBox="1"/>
          <p:nvPr/>
        </p:nvSpPr>
        <p:spPr>
          <a:xfrm>
            <a:off x="8650142" y="1186918"/>
            <a:ext cx="304309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/>
              </a:rPr>
              <a:t>MECHANICAL WORKS</a:t>
            </a:r>
          </a:p>
          <a:p>
            <a:br>
              <a:rPr lang="en-US" sz="1200" dirty="0">
                <a:solidFill>
                  <a:srgbClr val="FF0000"/>
                </a:solidFill>
              </a:rPr>
            </a:br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Vertical and horizontal vessels: 27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Air coolers: 21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Boilers, cable ducts, and ventilation channels: 2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Pumps and compressors: 51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Equipment packages: 74 units</a:t>
            </a:r>
          </a:p>
          <a:p>
            <a:r>
              <a:rPr lang="en-US" sz="1200" dirty="0"/>
              <a:t>Specialized components: 65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Field-erected tanks: 8 units</a:t>
            </a:r>
            <a:br>
              <a:rPr lang="en-US" sz="1200" dirty="0"/>
            </a:br>
            <a:br>
              <a:rPr lang="en-US" sz="1200" dirty="0"/>
            </a:br>
            <a:r>
              <a:rPr lang="en-US" sz="1200" b="1" dirty="0">
                <a:latin typeface="Arial"/>
              </a:rPr>
              <a:t>ELECTRICAL WORKS</a:t>
            </a:r>
          </a:p>
          <a:p>
            <a:endParaRPr lang="en-US" sz="1200" b="1" dirty="0">
              <a:latin typeface="Arial"/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Electrical cabling: 937 km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High-tech cable trays: 32 km 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UPS and equipment: 4,621 units 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Transformers: 30 units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Electrical trace heating: 39 km</a:t>
            </a:r>
          </a:p>
          <a:p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3231FC23-5968-B5F5-4018-CE64B4A3A1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9D3575-A0EA-C774-F4F5-36CF0357D1A7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$450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F6832C-9647-2F64-C7FD-1DD2120A9175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5B6227-AE10-1000-8ACD-14FC0571EC8C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B782E68-F3A1-2D33-EA28-3A2E7387D30F}"/>
              </a:ext>
            </a:extLst>
          </p:cNvPr>
          <p:cNvSpPr/>
          <p:nvPr/>
        </p:nvSpPr>
        <p:spPr>
          <a:xfrm>
            <a:off x="468479" y="1186918"/>
            <a:ext cx="239854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KARABATAN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0BE35DC3-6D2B-BF28-EDC8-FA31465C04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n orange construction vehicle&#10;&#10;AI-generated content may be incorrect.">
            <a:extLst>
              <a:ext uri="{FF2B5EF4-FFF2-40B4-BE49-F238E27FC236}">
                <a16:creationId xmlns:a16="http://schemas.microsoft.com/office/drawing/2014/main" id="{77AE7762-4877-0496-A4AB-B204F8D6D61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4075" y="4558343"/>
            <a:ext cx="2856168" cy="222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467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B4AB4-5BA6-FA8E-2557-BF97FADFD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E328ED4E-A848-799E-D256-B9F0FB33D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A large concrete structure in the water&#10;&#10;AI-generated content may be incorrect.">
            <a:extLst>
              <a:ext uri="{FF2B5EF4-FFF2-40B4-BE49-F238E27FC236}">
                <a16:creationId xmlns:a16="http://schemas.microsoft.com/office/drawing/2014/main" id="{05DF563E-1C3A-7C51-2FE7-A16CC1BB3A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>
            <a:fillRect/>
          </a:stretch>
        </p:blipFill>
        <p:spPr>
          <a:xfrm>
            <a:off x="439381" y="1099298"/>
            <a:ext cx="9004224" cy="5573034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711D113-C6F4-5F54-7405-694A9F2A2235}"/>
              </a:ext>
            </a:extLst>
          </p:cNvPr>
          <p:cNvSpPr/>
          <p:nvPr/>
        </p:nvSpPr>
        <p:spPr>
          <a:xfrm>
            <a:off x="465815" y="494998"/>
            <a:ext cx="113070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9A69E0-5C0E-0EBD-445B-02E3B9417F4D}"/>
              </a:ext>
            </a:extLst>
          </p:cNvPr>
          <p:cNvSpPr txBox="1"/>
          <p:nvPr/>
        </p:nvSpPr>
        <p:spPr>
          <a:xfrm>
            <a:off x="464781" y="187252"/>
            <a:ext cx="11307085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600" b="1" dirty="0">
                <a:solidFill>
                  <a:srgbClr val="241F21"/>
                </a:solidFill>
                <a:latin typeface="Arial"/>
              </a:rPr>
              <a:t>OFFSHORE ARTIFICIAL ISLANDS EPC2 / EPC4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5342CC70-E522-666D-0AEE-73590F7A5D1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B56285-237A-4923-9C84-D0E37750B60B}"/>
              </a:ext>
            </a:extLst>
          </p:cNvPr>
          <p:cNvSpPr/>
          <p:nvPr/>
        </p:nvSpPr>
        <p:spPr>
          <a:xfrm>
            <a:off x="9323913" y="1066426"/>
            <a:ext cx="2449641" cy="5211470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45E056-67D8-4DEA-EEBE-055C55596D33}"/>
              </a:ext>
            </a:extLst>
          </p:cNvPr>
          <p:cNvSpPr txBox="1"/>
          <p:nvPr/>
        </p:nvSpPr>
        <p:spPr>
          <a:xfrm>
            <a:off x="9370040" y="1160964"/>
            <a:ext cx="217897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/>
              </a:rPr>
              <a:t>Construction works</a:t>
            </a:r>
          </a:p>
          <a:p>
            <a:br>
              <a:rPr lang="en-US" sz="1200" dirty="0">
                <a:solidFill>
                  <a:srgbClr val="FF0000"/>
                </a:solidFill>
              </a:rPr>
            </a:br>
            <a:r>
              <a:rPr lang="en-US" sz="1200" b="1" dirty="0">
                <a:latin typeface="Arial"/>
              </a:rPr>
              <a:t>Client: AGIP KCO / NCOC</a:t>
            </a: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r>
              <a:rPr lang="en-US" sz="1200" b="1" dirty="0">
                <a:latin typeface="Arial"/>
              </a:rPr>
              <a:t>TYPES OF WORKS </a:t>
            </a:r>
            <a:br>
              <a:rPr lang="en-US" sz="1200" dirty="0"/>
            </a:br>
            <a:endParaRPr lang="en-US" sz="1200" dirty="0">
              <a:solidFill>
                <a:srgbClr val="FF0000"/>
              </a:solidFill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Earth works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Concrete works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Pipeline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Steel structures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HVAC systems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Mechanical works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Painting and insulation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IT and telecommunications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Welding: Chrome-molybdenum super-duplex, Inconel.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14" name="Picture 2" descr="Agip - Wikipedia">
            <a:extLst>
              <a:ext uri="{FF2B5EF4-FFF2-40B4-BE49-F238E27FC236}">
                <a16:creationId xmlns:a16="http://schemas.microsoft.com/office/drawing/2014/main" id="{651347DF-8B48-4946-7A1E-5B8ADE2ED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95887" y="1903046"/>
            <a:ext cx="708645" cy="80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AC98790-BF9F-16CE-7EA3-0FE5EA133106}"/>
              </a:ext>
            </a:extLst>
          </p:cNvPr>
          <p:cNvSpPr/>
          <p:nvPr/>
        </p:nvSpPr>
        <p:spPr>
          <a:xfrm>
            <a:off x="10557090" y="1903046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E775F526-D62D-903F-2385-C147C1C46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18480" y="1911516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3556D15D-F1EF-A482-CBDF-7065BB8C12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F5E138-7C06-FC63-3180-4F3C31B480F0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$80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970CDF-6ACA-46FB-3229-34B291459569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D99D61-04A0-B659-0D90-980D04691CF2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E3BE77D-6D36-475F-9D3C-715E560663E8}"/>
              </a:ext>
            </a:extLst>
          </p:cNvPr>
          <p:cNvSpPr/>
          <p:nvPr/>
        </p:nvSpPr>
        <p:spPr>
          <a:xfrm>
            <a:off x="468479" y="1186918"/>
            <a:ext cx="264417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CASPIAN SEA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6876375F-A7C2-6DB6-B009-15C7E289A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FA8F6146-4D16-5A3F-DA9D-C305CBFB3C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" name="Picture 23" descr="A blue boat with a black background&#10;&#10;AI-generated content may be incorrect.">
            <a:extLst>
              <a:ext uri="{FF2B5EF4-FFF2-40B4-BE49-F238E27FC236}">
                <a16:creationId xmlns:a16="http://schemas.microsoft.com/office/drawing/2014/main" id="{022C2379-3F19-731E-7436-2E091684B8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648738" y="4866464"/>
            <a:ext cx="1900275" cy="221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746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852ED-FE74-182F-1088-B5B573E12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90BFC94C-E6C6-3212-934E-EB9FDF042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68976B-0441-28F7-E749-3B05C00392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>
            <a:fillRect/>
          </a:stretch>
        </p:blipFill>
        <p:spPr>
          <a:xfrm>
            <a:off x="964418" y="576482"/>
            <a:ext cx="9709956" cy="6009836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42BC424-7633-A1AD-E93B-2B9DF4BB46A3}"/>
              </a:ext>
            </a:extLst>
          </p:cNvPr>
          <p:cNvSpPr/>
          <p:nvPr/>
        </p:nvSpPr>
        <p:spPr>
          <a:xfrm>
            <a:off x="465815" y="494998"/>
            <a:ext cx="113070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1E8118-0550-A8B4-3046-4C72EBD018A4}"/>
              </a:ext>
            </a:extLst>
          </p:cNvPr>
          <p:cNvSpPr txBox="1"/>
          <p:nvPr/>
        </p:nvSpPr>
        <p:spPr>
          <a:xfrm>
            <a:off x="464781" y="187252"/>
            <a:ext cx="11307085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600" b="1" dirty="0">
                <a:solidFill>
                  <a:srgbClr val="241F21"/>
                </a:solidFill>
                <a:latin typeface="Arial"/>
              </a:rPr>
              <a:t>OFFSHORE ARTIFICIAL ISLANDS EPC2 / EPC4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4C608F6E-6F63-F649-88AF-F2A59B54A6A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1EF6D0-304A-80C4-42AE-87CB9F8BD822}"/>
              </a:ext>
            </a:extLst>
          </p:cNvPr>
          <p:cNvSpPr/>
          <p:nvPr/>
        </p:nvSpPr>
        <p:spPr>
          <a:xfrm>
            <a:off x="9360607" y="3429000"/>
            <a:ext cx="2563287" cy="3018066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7E4602-3CD6-2F10-D9C9-E64478FA4EE6}"/>
              </a:ext>
            </a:extLst>
          </p:cNvPr>
          <p:cNvSpPr txBox="1"/>
          <p:nvPr/>
        </p:nvSpPr>
        <p:spPr>
          <a:xfrm>
            <a:off x="9457607" y="3581400"/>
            <a:ext cx="23692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/>
              </a:rPr>
              <a:t>SCOPE OF WORK</a:t>
            </a:r>
            <a:br>
              <a:rPr lang="en-US" sz="1200" dirty="0"/>
            </a:br>
            <a:endParaRPr lang="en-US" sz="1200" dirty="0">
              <a:solidFill>
                <a:srgbClr val="FF0000"/>
              </a:solidFill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Procurement</a:t>
            </a:r>
            <a:br>
              <a:rPr lang="ru-RU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Offshore construction</a:t>
            </a:r>
            <a:br>
              <a:rPr lang="ru-RU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Module load-out and hook-up</a:t>
            </a:r>
            <a:br>
              <a:rPr lang="ru-RU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Pre-commissioning</a:t>
            </a:r>
            <a:br>
              <a:rPr lang="ru-RU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Preparation for commissioning</a:t>
            </a:r>
            <a:br>
              <a:rPr lang="ru-RU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High-pressure commissioning and performance testing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6A42C67A-B890-7123-6E2F-1BD196793D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40F366B-35D7-500C-6774-A824D4C88B4D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$80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9789F6-7042-5855-BDEF-3A16A0DF4128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D427A0-35A4-6C34-6EE3-B453224A5348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29D1D6-AB21-7EB2-D1FA-8F712FB4F083}"/>
              </a:ext>
            </a:extLst>
          </p:cNvPr>
          <p:cNvSpPr/>
          <p:nvPr/>
        </p:nvSpPr>
        <p:spPr>
          <a:xfrm>
            <a:off x="468479" y="1186918"/>
            <a:ext cx="2644176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CASPIAN SEA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EC26874B-DD88-8C60-8415-AC0F85C76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DB864017-A1D6-0629-DD21-D3DE72AED9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1F588D2-EA07-164D-2404-BE5D1E16A5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273" b="33611"/>
          <a:stretch>
            <a:fillRect/>
          </a:stretch>
        </p:blipFill>
        <p:spPr>
          <a:xfrm>
            <a:off x="9449742" y="5405653"/>
            <a:ext cx="2608205" cy="130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036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9EB4E-AC62-89A7-BFCF-AAFA8E0F9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383DE185-7D7F-10D4-117D-FEFDC13E2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n aerial view of a large city&#10;&#10;AI-generated content may be incorrect.">
            <a:extLst>
              <a:ext uri="{FF2B5EF4-FFF2-40B4-BE49-F238E27FC236}">
                <a16:creationId xmlns:a16="http://schemas.microsoft.com/office/drawing/2014/main" id="{966110E9-9BB9-6061-FC36-B221B8DCBE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1614" y="533212"/>
            <a:ext cx="9997785" cy="6187984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97190B-A51D-E7DF-617D-B698AAFA4D6F}"/>
              </a:ext>
            </a:extLst>
          </p:cNvPr>
          <p:cNvSpPr/>
          <p:nvPr/>
        </p:nvSpPr>
        <p:spPr>
          <a:xfrm>
            <a:off x="465815" y="494998"/>
            <a:ext cx="643374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B33ABE-A1FA-DE36-0ABF-BBA1C02D781D}"/>
              </a:ext>
            </a:extLst>
          </p:cNvPr>
          <p:cNvSpPr txBox="1"/>
          <p:nvPr/>
        </p:nvSpPr>
        <p:spPr>
          <a:xfrm>
            <a:off x="464781" y="187252"/>
            <a:ext cx="6536383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600" b="1" dirty="0">
                <a:latin typeface="Arial"/>
              </a:rPr>
              <a:t>ORKEN ROTATIONAL CAMP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68EDAA16-822D-4437-002E-8EE0B21D5D8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8F8D90BD-CDDD-F204-AC04-D086701F9F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6EAF29E-CED8-7243-8E84-2DA36270FE6D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$500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3B3DCB-2553-1067-1EB7-A39B3F8FE500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C4F211-1ADC-A907-C5B0-2585C93AA534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1331EA-5DF8-80DF-0D9B-F4BAB8322F17}"/>
              </a:ext>
            </a:extLst>
          </p:cNvPr>
          <p:cNvSpPr/>
          <p:nvPr/>
        </p:nvSpPr>
        <p:spPr>
          <a:xfrm>
            <a:off x="468479" y="1186918"/>
            <a:ext cx="1794430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TENGIZ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C01C7C75-F0C2-8045-25D5-9A8915205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FC3C6EC5-1AF7-8F13-41A5-3FA9AFEECB3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202519-4245-0640-4DE2-CA3628D74053}"/>
              </a:ext>
            </a:extLst>
          </p:cNvPr>
          <p:cNvSpPr/>
          <p:nvPr/>
        </p:nvSpPr>
        <p:spPr>
          <a:xfrm>
            <a:off x="9150351" y="1066426"/>
            <a:ext cx="2623204" cy="475248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6C0E7A-6561-1197-B6C8-0B54C7FA75F2}"/>
              </a:ext>
            </a:extLst>
          </p:cNvPr>
          <p:cNvSpPr txBox="1"/>
          <p:nvPr/>
        </p:nvSpPr>
        <p:spPr>
          <a:xfrm>
            <a:off x="9254761" y="1160964"/>
            <a:ext cx="249562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/>
              </a:rPr>
              <a:t>Engineering, Procurement, Construction</a:t>
            </a:r>
            <a:br>
              <a:rPr lang="en-US" sz="1200" b="1" dirty="0">
                <a:latin typeface="Arial"/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r>
              <a:rPr lang="en-US" sz="1200" b="1" dirty="0">
                <a:latin typeface="Arial"/>
              </a:rPr>
              <a:t>Client: </a:t>
            </a:r>
            <a:r>
              <a:rPr lang="en-US" sz="1200" b="1" dirty="0" err="1">
                <a:latin typeface="Arial"/>
              </a:rPr>
              <a:t>Tengizchevroil</a:t>
            </a:r>
            <a:r>
              <a:rPr lang="en-US" sz="1200" b="1" dirty="0">
                <a:latin typeface="Arial"/>
              </a:rPr>
              <a:t> (TCO)</a:t>
            </a: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r>
              <a:rPr lang="en-US" sz="1200" b="1" dirty="0">
                <a:latin typeface="Arial"/>
              </a:rPr>
              <a:t>PROJECT STATISTICS </a:t>
            </a:r>
            <a:br>
              <a:rPr lang="en-US" sz="1200" b="1" dirty="0">
                <a:latin typeface="Arial"/>
              </a:rPr>
            </a:br>
            <a:endParaRPr lang="en-US" sz="1200" dirty="0">
              <a:solidFill>
                <a:srgbClr val="FF0000"/>
              </a:solidFill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Total building area: 152,352 m</a:t>
            </a:r>
            <a:r>
              <a:rPr lang="en-US" sz="1200" baseline="30000" dirty="0"/>
              <a:t>2</a:t>
            </a:r>
            <a:r>
              <a:rPr lang="en-US" sz="1200" dirty="0"/>
              <a:t> 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Steel structures: 11,151 tons 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Facade wall panels: 59,981 m</a:t>
            </a:r>
            <a:r>
              <a:rPr lang="en-US" sz="1200" baseline="30000" dirty="0"/>
              <a:t>2</a:t>
            </a:r>
            <a:r>
              <a:rPr lang="en-US" sz="1200" dirty="0"/>
              <a:t> 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Passive Fire Protection: 44,350 m </a:t>
            </a:r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Fireproof coating: 64,413 m</a:t>
            </a:r>
            <a:r>
              <a:rPr lang="en-US" sz="1200" baseline="30000" dirty="0"/>
              <a:t>2</a:t>
            </a:r>
            <a:r>
              <a:rPr lang="en-US" sz="1200" dirty="0"/>
              <a:t> 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Drywall partitions: 77,137 m</a:t>
            </a:r>
            <a:r>
              <a:rPr lang="en-US" sz="1200" baseline="30000" dirty="0"/>
              <a:t>2</a:t>
            </a:r>
            <a:r>
              <a:rPr lang="en-US" sz="1200" dirty="0"/>
              <a:t> 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Piping: 8,374 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Concrete: 44,001 m</a:t>
            </a:r>
            <a:r>
              <a:rPr lang="en-US" sz="1200" baseline="30000" dirty="0"/>
              <a:t>3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Concrete insulation: 18,090 m</a:t>
            </a:r>
            <a:r>
              <a:rPr lang="en-US" sz="1200" baseline="30000" dirty="0"/>
              <a:t>2</a:t>
            </a:r>
            <a:r>
              <a:rPr lang="en-US" sz="1200" dirty="0"/>
              <a:t> 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Piles: 6,346 units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ome">
            <a:extLst>
              <a:ext uri="{FF2B5EF4-FFF2-40B4-BE49-F238E27FC236}">
                <a16:creationId xmlns:a16="http://schemas.microsoft.com/office/drawing/2014/main" id="{68CF431E-2674-0692-90B5-2E2EE75BA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8000" y="2004860"/>
            <a:ext cx="1082797" cy="108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822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5E9C5-BD77-391C-48F5-25455C070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AE4F83F8-2CF7-A2A8-6038-635602ABD7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large building with many windows&#10;&#10;AI-generated content may be incorrect.">
            <a:extLst>
              <a:ext uri="{FF2B5EF4-FFF2-40B4-BE49-F238E27FC236}">
                <a16:creationId xmlns:a16="http://schemas.microsoft.com/office/drawing/2014/main" id="{D11F24F8-226C-5882-E1CA-28C428AE42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822" y="494998"/>
            <a:ext cx="9238531" cy="6251891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4D815E4-4D94-D97E-F2FB-159A5A42F006}"/>
              </a:ext>
            </a:extLst>
          </p:cNvPr>
          <p:cNvSpPr/>
          <p:nvPr/>
        </p:nvSpPr>
        <p:spPr>
          <a:xfrm>
            <a:off x="465815" y="494998"/>
            <a:ext cx="653534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80D9E2-14F0-A9C7-2846-C97D4D2529C7}"/>
              </a:ext>
            </a:extLst>
          </p:cNvPr>
          <p:cNvSpPr txBox="1"/>
          <p:nvPr/>
        </p:nvSpPr>
        <p:spPr>
          <a:xfrm>
            <a:off x="441615" y="187252"/>
            <a:ext cx="6559549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600" b="1" dirty="0">
                <a:latin typeface="Arial"/>
              </a:rPr>
              <a:t>ORKEN ROTATIONAL CAMP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A1D0DB61-607C-F755-9FE7-E48CB995DC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13FE49A0-7C41-30C2-738D-226E71B90B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9731F8D-800F-E600-F97D-C7F55E01A328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$500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12FAA2-9EA6-AD8F-9BD2-C7BEE972F8E7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16D2C3-CDE6-B908-CEFF-F019D4BF2B3C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EC0308-5BAA-4CF9-5B18-B96E3711AB33}"/>
              </a:ext>
            </a:extLst>
          </p:cNvPr>
          <p:cNvSpPr/>
          <p:nvPr/>
        </p:nvSpPr>
        <p:spPr>
          <a:xfrm>
            <a:off x="468479" y="1186918"/>
            <a:ext cx="1794430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TENGIZ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36BDCAF9-E8C2-379C-0550-A12C15907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92DF9C87-3EF9-85F8-E5FA-0A106B572C5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312A63-397B-A1CD-E11F-055D4843F915}"/>
              </a:ext>
            </a:extLst>
          </p:cNvPr>
          <p:cNvSpPr/>
          <p:nvPr/>
        </p:nvSpPr>
        <p:spPr>
          <a:xfrm>
            <a:off x="9229140" y="494998"/>
            <a:ext cx="2623204" cy="5808852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7C3DA0-11E2-B574-9721-C4161E42AEEE}"/>
              </a:ext>
            </a:extLst>
          </p:cNvPr>
          <p:cNvSpPr txBox="1"/>
          <p:nvPr/>
        </p:nvSpPr>
        <p:spPr>
          <a:xfrm>
            <a:off x="9349216" y="618086"/>
            <a:ext cx="24369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/>
              </a:rPr>
              <a:t>CAMP FACILITIES</a:t>
            </a:r>
            <a:br>
              <a:rPr lang="en-US" sz="1200" b="1" dirty="0">
                <a:latin typeface="Arial"/>
              </a:rPr>
            </a:br>
            <a:endParaRPr lang="en-US" sz="1200" dirty="0">
              <a:solidFill>
                <a:srgbClr val="FF0000"/>
              </a:solidFill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Residential accommodations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Kitchen and dining facilities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Data center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Bakery and laundry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Reception/administration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Security and screening services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Bus shelters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Sports complex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Waste management and sewage systems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Pumping station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Engineering and technical support building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Water treatment station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Water supply system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Substations and generators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Medical clinic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Fire station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Security building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Warehouses and storage facilities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Workshops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A6E0D3-B7DC-3500-221A-DB51B451CA3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8100" y="4828092"/>
            <a:ext cx="2887304" cy="179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3815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DFF351-38C6-0641-4033-0A58D7B2E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4437DD2D-D17B-87AF-73A4-B5ECF1C49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An aerial view of an oil rig&#10;&#10;AI-generated content may be incorrect.">
            <a:extLst>
              <a:ext uri="{FF2B5EF4-FFF2-40B4-BE49-F238E27FC236}">
                <a16:creationId xmlns:a16="http://schemas.microsoft.com/office/drawing/2014/main" id="{FED32ADB-8F70-74C2-47CA-E74063A601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>
            <a:fillRect/>
          </a:stretch>
        </p:blipFill>
        <p:spPr>
          <a:xfrm>
            <a:off x="230258" y="796088"/>
            <a:ext cx="9459306" cy="585470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E754CA9-6D4B-FE26-5DA5-A80F05AC0FFE}"/>
              </a:ext>
            </a:extLst>
          </p:cNvPr>
          <p:cNvSpPr/>
          <p:nvPr/>
        </p:nvSpPr>
        <p:spPr>
          <a:xfrm>
            <a:off x="465815" y="494998"/>
            <a:ext cx="869715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AE8344-CB44-22CC-9864-2B753E5FFD02}"/>
              </a:ext>
            </a:extLst>
          </p:cNvPr>
          <p:cNvSpPr txBox="1"/>
          <p:nvPr/>
        </p:nvSpPr>
        <p:spPr>
          <a:xfrm>
            <a:off x="572655" y="187252"/>
            <a:ext cx="8590319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MODULAR BUILDINGS FOR ISLAND D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0D68EB84-0571-44C0-353E-2D77A8CADA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5A963C47-DB58-FAAE-1F04-EB2BE28DBC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F3B4BA2-2354-B352-C5F0-A376CA7AE96E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$130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55CFED-8B17-4F88-C614-F11CD6C98D2E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0E0A8D-CE02-126E-6EC0-5A0D2561C56A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A73406-F92B-2FE4-9803-5D5E868C48D8}"/>
              </a:ext>
            </a:extLst>
          </p:cNvPr>
          <p:cNvSpPr/>
          <p:nvPr/>
        </p:nvSpPr>
        <p:spPr>
          <a:xfrm>
            <a:off x="468478" y="1186918"/>
            <a:ext cx="2764249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 CASPIAN SEA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AA6D3C43-80BE-A62A-B69B-EAAB75F9A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82E6D2BA-BB2A-0451-61DE-D4341ED74A3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227833-7C22-7566-A83A-DD4C341334F1}"/>
              </a:ext>
            </a:extLst>
          </p:cNvPr>
          <p:cNvSpPr/>
          <p:nvPr/>
        </p:nvSpPr>
        <p:spPr>
          <a:xfrm>
            <a:off x="9132333" y="1227599"/>
            <a:ext cx="2866993" cy="444348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D01571-0C33-E772-76AB-6132850619AC}"/>
              </a:ext>
            </a:extLst>
          </p:cNvPr>
          <p:cNvSpPr txBox="1"/>
          <p:nvPr/>
        </p:nvSpPr>
        <p:spPr>
          <a:xfrm>
            <a:off x="9211459" y="1316904"/>
            <a:ext cx="270874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Desing, engineering, procurement, fabrication, construction</a:t>
            </a:r>
            <a:br>
              <a:rPr lang="en-US" sz="1400" b="1" dirty="0">
                <a:latin typeface="Arial"/>
              </a:rPr>
            </a:br>
            <a:endParaRPr lang="en-US" sz="1400" dirty="0">
              <a:solidFill>
                <a:srgbClr val="FF0000"/>
              </a:solidFill>
            </a:endParaRPr>
          </a:p>
          <a:p>
            <a:r>
              <a:rPr lang="en-US" sz="1200" b="1" dirty="0">
                <a:latin typeface="Arial"/>
              </a:rPr>
              <a:t>Client: AGIP KCO / NCOC</a:t>
            </a: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14" name="Picture 2" descr="Agip - Wikipedia">
            <a:extLst>
              <a:ext uri="{FF2B5EF4-FFF2-40B4-BE49-F238E27FC236}">
                <a16:creationId xmlns:a16="http://schemas.microsoft.com/office/drawing/2014/main" id="{89D84D91-3E3F-D104-E4D8-9B37DEAF8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73336" y="2634794"/>
            <a:ext cx="708645" cy="80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7E2BC51-4F59-283F-D23E-3FB99F13A939}"/>
              </a:ext>
            </a:extLst>
          </p:cNvPr>
          <p:cNvSpPr/>
          <p:nvPr/>
        </p:nvSpPr>
        <p:spPr>
          <a:xfrm>
            <a:off x="10634539" y="2634794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10546D4D-BF71-5758-B650-473E0BB57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5929" y="2643264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A person welding with sparks&#10;&#10;AI-generated content may be incorrect.">
            <a:extLst>
              <a:ext uri="{FF2B5EF4-FFF2-40B4-BE49-F238E27FC236}">
                <a16:creationId xmlns:a16="http://schemas.microsoft.com/office/drawing/2014/main" id="{99B4CDCC-C9B1-8300-531F-1649B1C5066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35228" y="3887912"/>
            <a:ext cx="2661201" cy="239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60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EBAF6-5DBB-CD3A-93FE-C1231D6AE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3A78F1C0-3507-14FC-1C07-453A71816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large white container with orange stairs&#10;&#10;AI-generated content may be incorrect.">
            <a:extLst>
              <a:ext uri="{FF2B5EF4-FFF2-40B4-BE49-F238E27FC236}">
                <a16:creationId xmlns:a16="http://schemas.microsoft.com/office/drawing/2014/main" id="{C40084C0-A545-4763-659C-B7A6AAE678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 b="-2"/>
          <a:stretch>
            <a:fillRect/>
          </a:stretch>
        </p:blipFill>
        <p:spPr>
          <a:xfrm>
            <a:off x="488397" y="556004"/>
            <a:ext cx="9035867" cy="6114744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CC014AB-9554-6058-6234-F71BCC9B7967}"/>
              </a:ext>
            </a:extLst>
          </p:cNvPr>
          <p:cNvSpPr/>
          <p:nvPr/>
        </p:nvSpPr>
        <p:spPr>
          <a:xfrm>
            <a:off x="465815" y="494998"/>
            <a:ext cx="869715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4C371E-4026-96CD-08E1-90896B63A2F7}"/>
              </a:ext>
            </a:extLst>
          </p:cNvPr>
          <p:cNvSpPr txBox="1"/>
          <p:nvPr/>
        </p:nvSpPr>
        <p:spPr>
          <a:xfrm>
            <a:off x="572655" y="187252"/>
            <a:ext cx="8590319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MODULAR BUILDINGS FOR ISLAND D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623A5BAE-D246-84B3-3644-EBC692404F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C2C12CA8-FA7F-5F58-65F3-FAB29463C0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14B86F5-3F7F-448E-2201-1CE48E8623FA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$130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3EAB05-755D-318D-8B4A-DE66376C64F6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806484-2A68-142F-47BC-B7816BB2C40E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57ECE5-0D73-4951-D69D-404894CD0BCF}"/>
              </a:ext>
            </a:extLst>
          </p:cNvPr>
          <p:cNvSpPr/>
          <p:nvPr/>
        </p:nvSpPr>
        <p:spPr>
          <a:xfrm>
            <a:off x="468478" y="1186918"/>
            <a:ext cx="2764249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 CASPIAN SEA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5C849B27-E9C4-CD05-A80E-AB4C69B7A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1BFBF790-E5DF-2884-E72E-6CECB0C6CCA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6536B9-0FC7-220D-B7B7-2F4BFB43B2F2}"/>
              </a:ext>
            </a:extLst>
          </p:cNvPr>
          <p:cNvSpPr/>
          <p:nvPr/>
        </p:nvSpPr>
        <p:spPr>
          <a:xfrm>
            <a:off x="9132333" y="1227599"/>
            <a:ext cx="2866993" cy="444348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A56D38-696D-8736-5F77-5F8B632129BF}"/>
              </a:ext>
            </a:extLst>
          </p:cNvPr>
          <p:cNvSpPr txBox="1"/>
          <p:nvPr/>
        </p:nvSpPr>
        <p:spPr>
          <a:xfrm>
            <a:off x="9211459" y="1316904"/>
            <a:ext cx="270874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INSTALLED SYSTEMS</a:t>
            </a:r>
            <a:br>
              <a:rPr lang="en-US" sz="1400" b="1" dirty="0">
                <a:latin typeface="Arial"/>
              </a:rPr>
            </a:br>
            <a:endParaRPr lang="en-US" sz="1400" b="1" dirty="0">
              <a:latin typeface="Arial"/>
            </a:endParaRPr>
          </a:p>
          <a:p>
            <a:r>
              <a:rPr lang="en-US" sz="1400" dirty="0">
                <a:solidFill>
                  <a:srgbClr val="FF0000"/>
                </a:solidFill>
              </a:rPr>
              <a:t>■</a:t>
            </a:r>
            <a:r>
              <a:rPr lang="en-US" sz="1400" dirty="0"/>
              <a:t> Medium- and low-voltage switchgear</a:t>
            </a:r>
          </a:p>
          <a:p>
            <a:r>
              <a:rPr lang="en-US" sz="1400" dirty="0">
                <a:solidFill>
                  <a:srgbClr val="FF0000"/>
                </a:solidFill>
              </a:rPr>
              <a:t>■</a:t>
            </a:r>
            <a:r>
              <a:rPr lang="en-US" sz="1400" dirty="0"/>
              <a:t> Transformers</a:t>
            </a:r>
          </a:p>
          <a:p>
            <a:r>
              <a:rPr lang="en-US" sz="1400" dirty="0">
                <a:solidFill>
                  <a:srgbClr val="FF0000"/>
                </a:solidFill>
              </a:rPr>
              <a:t>■</a:t>
            </a:r>
            <a:r>
              <a:rPr lang="en-US" sz="1400" dirty="0"/>
              <a:t> Distribution panels</a:t>
            </a:r>
          </a:p>
          <a:p>
            <a:r>
              <a:rPr lang="en-US" sz="1400" dirty="0">
                <a:solidFill>
                  <a:srgbClr val="FF0000"/>
                </a:solidFill>
              </a:rPr>
              <a:t>■</a:t>
            </a:r>
            <a:r>
              <a:rPr lang="en-US" sz="1400" dirty="0"/>
              <a:t> UPS and batteries</a:t>
            </a:r>
          </a:p>
          <a:p>
            <a:r>
              <a:rPr lang="en-US" sz="1400" dirty="0">
                <a:solidFill>
                  <a:srgbClr val="FF0000"/>
                </a:solidFill>
              </a:rPr>
              <a:t>■</a:t>
            </a:r>
            <a:r>
              <a:rPr lang="en-US" sz="1400" dirty="0"/>
              <a:t> Instrumentation and control equipment</a:t>
            </a:r>
          </a:p>
          <a:p>
            <a:r>
              <a:rPr lang="en-US" sz="1400" dirty="0">
                <a:solidFill>
                  <a:srgbClr val="FF0000"/>
                </a:solidFill>
              </a:rPr>
              <a:t>■</a:t>
            </a:r>
            <a:r>
              <a:rPr lang="en-US" sz="1400" dirty="0"/>
              <a:t> HVAC for hazardous gas injection</a:t>
            </a:r>
          </a:p>
          <a:p>
            <a:r>
              <a:rPr lang="en-US" sz="1400" dirty="0">
                <a:solidFill>
                  <a:srgbClr val="FF0000"/>
                </a:solidFill>
              </a:rPr>
              <a:t>■</a:t>
            </a:r>
            <a:r>
              <a:rPr lang="en-US" sz="1400" dirty="0"/>
              <a:t> Electrical circuits</a:t>
            </a:r>
          </a:p>
          <a:p>
            <a:r>
              <a:rPr lang="en-US" sz="1400" dirty="0">
                <a:solidFill>
                  <a:srgbClr val="FF0000"/>
                </a:solidFill>
              </a:rPr>
              <a:t>■</a:t>
            </a:r>
            <a:r>
              <a:rPr lang="en-US" sz="1400" dirty="0"/>
              <a:t> Fire protection systems</a:t>
            </a:r>
          </a:p>
          <a:p>
            <a:r>
              <a:rPr lang="en-US" sz="1400" dirty="0">
                <a:solidFill>
                  <a:srgbClr val="FF0000"/>
                </a:solidFill>
              </a:rPr>
              <a:t>■</a:t>
            </a:r>
            <a:r>
              <a:rPr lang="en-US" sz="1400" dirty="0"/>
              <a:t> Telecommunications equipment</a:t>
            </a:r>
          </a:p>
        </p:txBody>
      </p:sp>
      <p:pic>
        <p:nvPicPr>
          <p:cNvPr id="5122" name="Picture 2" descr="Datacenter UPS Systems | CyberPower">
            <a:extLst>
              <a:ext uri="{FF2B5EF4-FFF2-40B4-BE49-F238E27FC236}">
                <a16:creationId xmlns:a16="http://schemas.microsoft.com/office/drawing/2014/main" id="{4CC5DD4B-1E2D-AC58-40B4-06B431BF3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71043" y="4347803"/>
            <a:ext cx="3589571" cy="21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030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8E62F-A41A-0EB0-CE24-046C07153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40BEB9D0-D797-64BF-AA21-ACDA54DEC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large industrial building with red pipes&#10;&#10;AI-generated content may be incorrect.">
            <a:extLst>
              <a:ext uri="{FF2B5EF4-FFF2-40B4-BE49-F238E27FC236}">
                <a16:creationId xmlns:a16="http://schemas.microsoft.com/office/drawing/2014/main" id="{34FBEB68-5347-9BB9-92D7-5A203088B7E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6" r="1188" b="2"/>
          <a:stretch>
            <a:fillRect/>
          </a:stretch>
        </p:blipFill>
        <p:spPr>
          <a:xfrm>
            <a:off x="1077337" y="1152543"/>
            <a:ext cx="8124854" cy="5498245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1297F0A-1A41-4C71-5ED1-D6011A7B5A9C}"/>
              </a:ext>
            </a:extLst>
          </p:cNvPr>
          <p:cNvSpPr/>
          <p:nvPr/>
        </p:nvSpPr>
        <p:spPr>
          <a:xfrm>
            <a:off x="465815" y="494998"/>
            <a:ext cx="869715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7C86274D-1622-3028-55CD-85489F5B86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9F34C57A-D88B-F223-E2EC-8A69ECFDE3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70B19F6-F8BB-4853-B4B8-D316C0688292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</a:t>
            </a:r>
            <a:r>
              <a:rPr lang="ru-RU" sz="3300" b="1" dirty="0">
                <a:solidFill>
                  <a:srgbClr val="241F21"/>
                </a:solidFill>
                <a:latin typeface="Arial"/>
              </a:rPr>
              <a:t>5</a:t>
            </a:r>
            <a:endParaRPr lang="en-US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AB6AB2-E92A-F891-3B58-FF50B9C50806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DC44F6-7D8A-4C3D-EC02-8F8262B10368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38D548F-4073-0817-D639-16D09908AAAE}"/>
              </a:ext>
            </a:extLst>
          </p:cNvPr>
          <p:cNvSpPr/>
          <p:nvPr/>
        </p:nvSpPr>
        <p:spPr>
          <a:xfrm>
            <a:off x="465815" y="1761379"/>
            <a:ext cx="2764249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 CASPIAN SEA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7B7BF798-AB92-5274-DF30-C3C56DC19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690506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D6360DA5-E3F0-872C-C9B9-629C5B978FA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E84A04-4177-1F6A-428A-D293B4151F58}"/>
              </a:ext>
            </a:extLst>
          </p:cNvPr>
          <p:cNvSpPr/>
          <p:nvPr/>
        </p:nvSpPr>
        <p:spPr>
          <a:xfrm>
            <a:off x="9234893" y="1540266"/>
            <a:ext cx="2491292" cy="4952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FC95CF-F4BD-C74E-2E3A-23F62971DC4D}"/>
              </a:ext>
            </a:extLst>
          </p:cNvPr>
          <p:cNvSpPr txBox="1"/>
          <p:nvPr/>
        </p:nvSpPr>
        <p:spPr>
          <a:xfrm>
            <a:off x="9387292" y="1629571"/>
            <a:ext cx="2259765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Construction, installation, commissioning and start-up</a:t>
            </a:r>
          </a:p>
          <a:p>
            <a:endParaRPr lang="en-US" sz="1400" dirty="0">
              <a:solidFill>
                <a:srgbClr val="FF0000"/>
              </a:solidFill>
            </a:endParaRPr>
          </a:p>
          <a:p>
            <a:r>
              <a:rPr lang="en-US" sz="1200" b="1" dirty="0">
                <a:latin typeface="Arial"/>
              </a:rPr>
              <a:t>Client: NCOC</a:t>
            </a:r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Architectural and civil works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ru-RU" sz="1200" dirty="0"/>
              <a:t> </a:t>
            </a:r>
            <a:r>
              <a:rPr lang="en-US" sz="1200" dirty="0"/>
              <a:t>Well maintenance, including valve dismantling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ru-RU" sz="1200" dirty="0"/>
              <a:t> </a:t>
            </a:r>
            <a:r>
              <a:rPr lang="en-US" sz="1200" dirty="0"/>
              <a:t>Electrical and instrumentation equipment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ru-RU" sz="1200" dirty="0"/>
              <a:t> </a:t>
            </a:r>
            <a:r>
              <a:rPr lang="en-US" sz="1200" dirty="0"/>
              <a:t>Piping installation</a:t>
            </a:r>
            <a:endParaRPr lang="ru-RU" sz="1200" dirty="0"/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ru-RU" sz="1200" dirty="0"/>
              <a:t> </a:t>
            </a:r>
            <a:r>
              <a:rPr lang="en-US" sz="1200" dirty="0"/>
              <a:t>Completion of mechanical installations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ru-RU" sz="1200" dirty="0"/>
              <a:t> </a:t>
            </a:r>
            <a:r>
              <a:rPr lang="en-US" sz="1200" dirty="0"/>
              <a:t>Commissioning and start-up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ru-RU" sz="1200" dirty="0"/>
              <a:t> </a:t>
            </a:r>
            <a:r>
              <a:rPr lang="en-US" sz="1200" dirty="0"/>
              <a:t>Preparation of barges and living quarters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ru-RU" sz="1200" dirty="0"/>
              <a:t> </a:t>
            </a:r>
            <a:r>
              <a:rPr lang="en-US" sz="1200" dirty="0"/>
              <a:t>Training centers</a:t>
            </a: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CB4F6B6-2CAB-FAC7-26DF-9B06ECAD89CE}"/>
              </a:ext>
            </a:extLst>
          </p:cNvPr>
          <p:cNvSpPr/>
          <p:nvPr/>
        </p:nvSpPr>
        <p:spPr>
          <a:xfrm>
            <a:off x="9998148" y="3006722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0DA4560B-A5A4-60F9-F49B-41F386E40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9538" y="3015192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E2AF2D-ADB0-103B-A7C1-CBEEA6B123FC}"/>
              </a:ext>
            </a:extLst>
          </p:cNvPr>
          <p:cNvSpPr/>
          <p:nvPr/>
        </p:nvSpPr>
        <p:spPr>
          <a:xfrm>
            <a:off x="465815" y="1152543"/>
            <a:ext cx="683033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E7CFB2-5CB9-097E-862D-6A6D0396C40E}"/>
              </a:ext>
            </a:extLst>
          </p:cNvPr>
          <p:cNvSpPr txBox="1"/>
          <p:nvPr/>
        </p:nvSpPr>
        <p:spPr>
          <a:xfrm>
            <a:off x="572655" y="187252"/>
            <a:ext cx="8828539" cy="1341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REPLACEMENT OF SOV GATE VALVE AT WELLHEAD OF ISLAND A</a:t>
            </a:r>
          </a:p>
        </p:txBody>
      </p:sp>
    </p:spTree>
    <p:extLst>
      <p:ext uri="{BB962C8B-B14F-4D97-AF65-F5344CB8AC3E}">
        <p14:creationId xmlns:p14="http://schemas.microsoft.com/office/powerpoint/2010/main" val="3685955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EDCE4-3539-4652-4755-F5438D252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rey Background Images: 900+ Free Images on Unsplash">
            <a:extLst>
              <a:ext uri="{FF2B5EF4-FFF2-40B4-BE49-F238E27FC236}">
                <a16:creationId xmlns:a16="http://schemas.microsoft.com/office/drawing/2014/main" id="{DD065A05-2051-2CDF-7E0F-DA2698D1D8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1072898" y="1072897"/>
            <a:ext cx="6858002" cy="471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A satellite image of a large land&#10;&#10;AI-generated content may be incorrect.">
            <a:extLst>
              <a:ext uri="{FF2B5EF4-FFF2-40B4-BE49-F238E27FC236}">
                <a16:creationId xmlns:a16="http://schemas.microsoft.com/office/drawing/2014/main" id="{285B123E-7899-1199-54FC-B2ECFDEC00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4882" y="939002"/>
            <a:ext cx="9834164" cy="55830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CB13E7-317A-9AFA-400A-E59564343B79}"/>
              </a:ext>
            </a:extLst>
          </p:cNvPr>
          <p:cNvSpPr txBox="1"/>
          <p:nvPr/>
        </p:nvSpPr>
        <p:spPr>
          <a:xfrm>
            <a:off x="1277534" y="297979"/>
            <a:ext cx="334894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500" b="1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ISKER Group</a:t>
            </a: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 is a diversified conglomerate based in Kazakhstan, engaged in various construction and engineering projects across the oil and gas sector.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latin typeface="Ubuntu" panose="020B0504030602030204" pitchFamily="34" charset="0"/>
              </a:rPr>
              <a:t>It is a fully Kazakh-owned construction company headquartered in Atyrau, renowned for delivering over two decades of high-value industrial projects across Kazakhstan, with a proven track record including a $700 million contract, ISO-certified systems, category I engineering &amp; construction licensing, and a 97% local workforce supported by extensive fabrication bases and a fleet of construction equipment. </a:t>
            </a:r>
            <a:br>
              <a:rPr lang="en-US" sz="1500" dirty="0">
                <a:solidFill>
                  <a:srgbClr val="000000"/>
                </a:solidFill>
                <a:latin typeface="Ubuntu" panose="020B0504030602030204" pitchFamily="34" charset="0"/>
              </a:rPr>
            </a:br>
            <a:br>
              <a:rPr lang="en-US" sz="1500" dirty="0">
                <a:solidFill>
                  <a:srgbClr val="000000"/>
                </a:solidFill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latin typeface="Ubuntu" panose="020B0504030602030204" pitchFamily="34" charset="0"/>
              </a:rPr>
              <a:t>Over 15000 personnel making it a trusted partner for global clients seeking reliable, locally capable and experienced companies.</a:t>
            </a:r>
          </a:p>
          <a:p>
            <a:pPr>
              <a:buNone/>
            </a:pPr>
            <a:endParaRPr lang="en-US" sz="16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endParaRPr lang="en-US" sz="16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endParaRPr lang="en-US" sz="1600" dirty="0">
              <a:latin typeface="Ubuntu" panose="020B0504030602030204" pitchFamily="34" charset="0"/>
            </a:endParaRPr>
          </a:p>
        </p:txBody>
      </p:sp>
      <p:pic>
        <p:nvPicPr>
          <p:cNvPr id="1030" name="Picture 6" descr="Direction, location, map, pointer icon - Free download">
            <a:extLst>
              <a:ext uri="{FF2B5EF4-FFF2-40B4-BE49-F238E27FC236}">
                <a16:creationId xmlns:a16="http://schemas.microsoft.com/office/drawing/2014/main" id="{C963B440-C98E-9DA6-233B-390B84B5E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1535" y="3434535"/>
            <a:ext cx="719679" cy="71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A black letter with a white background&#10;&#10;AI-generated content may be incorrect.">
            <a:extLst>
              <a:ext uri="{FF2B5EF4-FFF2-40B4-BE49-F238E27FC236}">
                <a16:creationId xmlns:a16="http://schemas.microsoft.com/office/drawing/2014/main" id="{04265A59-B2EC-46BB-1609-F86D74547E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9992" y="253764"/>
            <a:ext cx="2935822" cy="685238"/>
          </a:xfrm>
          <a:prstGeom prst="rect">
            <a:avLst/>
          </a:prstGeom>
        </p:spPr>
      </p:pic>
      <p:pic>
        <p:nvPicPr>
          <p:cNvPr id="3" name="Picture 2" descr="A close-up of a cell phone&#10;&#10;AI-generated content may be incorrect.">
            <a:extLst>
              <a:ext uri="{FF2B5EF4-FFF2-40B4-BE49-F238E27FC236}">
                <a16:creationId xmlns:a16="http://schemas.microsoft.com/office/drawing/2014/main" id="{1D4874B1-0E3B-C50B-836F-9D5F50E63C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277" y="0"/>
            <a:ext cx="913184" cy="6350472"/>
          </a:xfrm>
          <a:prstGeom prst="rect">
            <a:avLst/>
          </a:prstGeom>
        </p:spPr>
      </p:pic>
      <p:pic>
        <p:nvPicPr>
          <p:cNvPr id="5" name="Picture 6" descr="Direction, location, map, pointer icon - Free download">
            <a:extLst>
              <a:ext uri="{FF2B5EF4-FFF2-40B4-BE49-F238E27FC236}">
                <a16:creationId xmlns:a16="http://schemas.microsoft.com/office/drawing/2014/main" id="{15A0C1D7-61E4-F18A-1350-7F472984D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9931" y="2382324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Direction, location, map, pointer icon - Free download">
            <a:extLst>
              <a:ext uri="{FF2B5EF4-FFF2-40B4-BE49-F238E27FC236}">
                <a16:creationId xmlns:a16="http://schemas.microsoft.com/office/drawing/2014/main" id="{F931C915-1C72-43D0-7C49-814D394DC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4706" y="4118507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irection, location, map, pointer icon - Free download">
            <a:extLst>
              <a:ext uri="{FF2B5EF4-FFF2-40B4-BE49-F238E27FC236}">
                <a16:creationId xmlns:a16="http://schemas.microsoft.com/office/drawing/2014/main" id="{3D9F1ADA-F35A-6CDF-55AC-103D58FEE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3307" y="3891399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Direction, location, map, pointer icon - Free download">
            <a:extLst>
              <a:ext uri="{FF2B5EF4-FFF2-40B4-BE49-F238E27FC236}">
                <a16:creationId xmlns:a16="http://schemas.microsoft.com/office/drawing/2014/main" id="{7F97291A-BA69-3C7B-8F92-C8415B084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7884" y="2402866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Direction, location, map, pointer icon - Free download">
            <a:extLst>
              <a:ext uri="{FF2B5EF4-FFF2-40B4-BE49-F238E27FC236}">
                <a16:creationId xmlns:a16="http://schemas.microsoft.com/office/drawing/2014/main" id="{5F71A643-190C-A910-5CA5-E433D48C3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8682" y="3730533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4284491-039A-F18C-F5EF-6D9DC3F71FB1}"/>
              </a:ext>
            </a:extLst>
          </p:cNvPr>
          <p:cNvSpPr/>
          <p:nvPr/>
        </p:nvSpPr>
        <p:spPr>
          <a:xfrm>
            <a:off x="4669061" y="4147993"/>
            <a:ext cx="809621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bg1"/>
                </a:solidFill>
                <a:latin typeface="PT Sans" panose="020B0503020203020204" pitchFamily="34" charset="0"/>
              </a:rPr>
              <a:t>Atyrau HQ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B92CBE6-118A-57B7-FCC6-ED2663D35821}"/>
              </a:ext>
            </a:extLst>
          </p:cNvPr>
          <p:cNvSpPr/>
          <p:nvPr/>
        </p:nvSpPr>
        <p:spPr>
          <a:xfrm>
            <a:off x="5781318" y="3555059"/>
            <a:ext cx="1084161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b="1" dirty="0">
                <a:solidFill>
                  <a:schemeClr val="bg1"/>
                </a:solidFill>
                <a:latin typeface="PT Sans" panose="020B0503020203020204" pitchFamily="34" charset="0"/>
              </a:rPr>
              <a:t>Karabatan Base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3826996-2E37-A50F-702C-6DBC140B4B48}"/>
              </a:ext>
            </a:extLst>
          </p:cNvPr>
          <p:cNvSpPr/>
          <p:nvPr/>
        </p:nvSpPr>
        <p:spPr>
          <a:xfrm>
            <a:off x="5878409" y="4484957"/>
            <a:ext cx="895104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b="1" dirty="0">
                <a:solidFill>
                  <a:schemeClr val="bg1"/>
                </a:solidFill>
                <a:latin typeface="PT Sans" panose="020B0503020203020204" pitchFamily="34" charset="0"/>
              </a:rPr>
              <a:t>Tengiz Base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AA926A5-24FD-DD86-DCCB-4E5E11E062A0}"/>
              </a:ext>
            </a:extLst>
          </p:cNvPr>
          <p:cNvSpPr/>
          <p:nvPr/>
        </p:nvSpPr>
        <p:spPr>
          <a:xfrm>
            <a:off x="5877348" y="2557606"/>
            <a:ext cx="836126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b="1" dirty="0">
                <a:solidFill>
                  <a:schemeClr val="bg1"/>
                </a:solidFill>
                <a:latin typeface="PT Sans" panose="020B0503020203020204" pitchFamily="34" charset="0"/>
              </a:rPr>
              <a:t>Aksay Base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E37B917-AAEC-25AE-7566-9B53ECE1F738}"/>
              </a:ext>
            </a:extLst>
          </p:cNvPr>
          <p:cNvSpPr/>
          <p:nvPr/>
        </p:nvSpPr>
        <p:spPr>
          <a:xfrm>
            <a:off x="4626482" y="2831824"/>
            <a:ext cx="962965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b="1" dirty="0">
                <a:solidFill>
                  <a:schemeClr val="bg1"/>
                </a:solidFill>
                <a:latin typeface="PT Sans" panose="020B0503020203020204" pitchFamily="34" charset="0"/>
              </a:rPr>
              <a:t>Uralsk Branch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872A10F-5835-3CBD-569C-EDD988607EC8}"/>
              </a:ext>
            </a:extLst>
          </p:cNvPr>
          <p:cNvSpPr/>
          <p:nvPr/>
        </p:nvSpPr>
        <p:spPr>
          <a:xfrm>
            <a:off x="6231991" y="4017681"/>
            <a:ext cx="962965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b="1" dirty="0" err="1">
                <a:solidFill>
                  <a:schemeClr val="bg1"/>
                </a:solidFill>
                <a:latin typeface="PT Sans" panose="020B0503020203020204" pitchFamily="34" charset="0"/>
              </a:rPr>
              <a:t>Kulsary</a:t>
            </a:r>
            <a:r>
              <a:rPr lang="en-US" sz="900" b="1" dirty="0">
                <a:solidFill>
                  <a:schemeClr val="bg1"/>
                </a:solidFill>
                <a:latin typeface="PT Sans" panose="020B0503020203020204" pitchFamily="34" charset="0"/>
              </a:rPr>
              <a:t> Branch</a:t>
            </a:r>
          </a:p>
        </p:txBody>
      </p:sp>
    </p:spTree>
    <p:extLst>
      <p:ext uri="{BB962C8B-B14F-4D97-AF65-F5344CB8AC3E}">
        <p14:creationId xmlns:p14="http://schemas.microsoft.com/office/powerpoint/2010/main" val="18023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3EE62-6797-6DF3-F2EC-C999421F5E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7C223E99-3AD0-2C7F-2D7A-3CEF9ABDE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A collage of a ship and a crane&#10;&#10;AI-generated content may be incorrect.">
            <a:extLst>
              <a:ext uri="{FF2B5EF4-FFF2-40B4-BE49-F238E27FC236}">
                <a16:creationId xmlns:a16="http://schemas.microsoft.com/office/drawing/2014/main" id="{B36978B4-A7F0-0EE6-7001-630405D50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2802" y="1420918"/>
            <a:ext cx="8449782" cy="522987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87643D8-AEBA-DCC0-877E-6C37BD793D99}"/>
              </a:ext>
            </a:extLst>
          </p:cNvPr>
          <p:cNvSpPr/>
          <p:nvPr/>
        </p:nvSpPr>
        <p:spPr>
          <a:xfrm>
            <a:off x="465815" y="494998"/>
            <a:ext cx="83606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E5E81A99-E9EC-8EE8-F370-48C58E7EA2D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AE4B9BE8-ED5F-A199-3A17-AD7414FB44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AD6DE97-9484-643B-F55A-F0C9771B5032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$39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061008-4C6F-B5DA-882D-FB152ABD725B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3B70DC-B2A4-7AF4-AAB2-2A88E085554C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9DD930-718F-AE29-3913-3EF326246BDB}"/>
              </a:ext>
            </a:extLst>
          </p:cNvPr>
          <p:cNvSpPr/>
          <p:nvPr/>
        </p:nvSpPr>
        <p:spPr>
          <a:xfrm>
            <a:off x="465815" y="1761379"/>
            <a:ext cx="2764249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 CASPIAN SEA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5608BEBC-E9B5-87A0-5425-813893644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690506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9E16FA95-6493-F12A-40D4-A3CB02EF5E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B9DE74-7171-BC78-3C31-FFDDEA6E8CB9}"/>
              </a:ext>
            </a:extLst>
          </p:cNvPr>
          <p:cNvSpPr/>
          <p:nvPr/>
        </p:nvSpPr>
        <p:spPr>
          <a:xfrm>
            <a:off x="8938179" y="1280415"/>
            <a:ext cx="2764249" cy="4279971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0ED359-9355-5175-2493-7B1C99D5840D}"/>
              </a:ext>
            </a:extLst>
          </p:cNvPr>
          <p:cNvSpPr txBox="1"/>
          <p:nvPr/>
        </p:nvSpPr>
        <p:spPr>
          <a:xfrm>
            <a:off x="9021264" y="1316904"/>
            <a:ext cx="259808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Design, procurement, fabrication, offshore installation,</a:t>
            </a:r>
            <a:r>
              <a:rPr lang="ru-RU" sz="1400" b="1" dirty="0">
                <a:latin typeface="Arial"/>
              </a:rPr>
              <a:t> </a:t>
            </a:r>
            <a:r>
              <a:rPr lang="en-US" sz="1400" b="1" dirty="0">
                <a:latin typeface="Arial"/>
              </a:rPr>
              <a:t>commissioning, start-up</a:t>
            </a:r>
          </a:p>
          <a:p>
            <a:endParaRPr lang="en-US" sz="1400" b="1" dirty="0">
              <a:latin typeface="Arial"/>
            </a:endParaRPr>
          </a:p>
          <a:p>
            <a:r>
              <a:rPr lang="en-US" sz="1200" b="1" dirty="0">
                <a:latin typeface="Arial"/>
              </a:rPr>
              <a:t>Client: NCOC</a:t>
            </a:r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373F6D1-5E2A-BB3A-685B-56712798DB8A}"/>
              </a:ext>
            </a:extLst>
          </p:cNvPr>
          <p:cNvSpPr/>
          <p:nvPr/>
        </p:nvSpPr>
        <p:spPr>
          <a:xfrm>
            <a:off x="9955705" y="2774282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FF05B0BC-5943-8B24-C845-82896A43F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17095" y="2782752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FABFEF7-DAAE-576F-3B3D-0032AAAB749F}"/>
              </a:ext>
            </a:extLst>
          </p:cNvPr>
          <p:cNvSpPr/>
          <p:nvPr/>
        </p:nvSpPr>
        <p:spPr>
          <a:xfrm>
            <a:off x="465815" y="1152543"/>
            <a:ext cx="79161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7D02CA-0E60-930A-329E-2F357339A701}"/>
              </a:ext>
            </a:extLst>
          </p:cNvPr>
          <p:cNvSpPr txBox="1"/>
          <p:nvPr/>
        </p:nvSpPr>
        <p:spPr>
          <a:xfrm>
            <a:off x="572655" y="187252"/>
            <a:ext cx="8828539" cy="1341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UPGRADE AND EXPANSION OF RGA</a:t>
            </a:r>
          </a:p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PRODUCTION FACILITY (Ui174854)</a:t>
            </a:r>
          </a:p>
        </p:txBody>
      </p:sp>
      <p:pic>
        <p:nvPicPr>
          <p:cNvPr id="6" name="Picture 5" descr="A machine with gauges and pipes&#10;&#10;AI-generated content may be incorrect.">
            <a:extLst>
              <a:ext uri="{FF2B5EF4-FFF2-40B4-BE49-F238E27FC236}">
                <a16:creationId xmlns:a16="http://schemas.microsoft.com/office/drawing/2014/main" id="{48D2F4F8-BE2E-ED0E-11D2-001ADEAFD5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2479" y="3500657"/>
            <a:ext cx="2598081" cy="259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858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C2BEC-A0D6-E281-EF24-48E18C269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BED7F7D3-9482-69A4-8577-858C70628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n aerial view of a factory&#10;&#10;AI-generated content may be incorrect.">
            <a:extLst>
              <a:ext uri="{FF2B5EF4-FFF2-40B4-BE49-F238E27FC236}">
                <a16:creationId xmlns:a16="http://schemas.microsoft.com/office/drawing/2014/main" id="{BE7459ED-627F-DA68-3D4A-A5F0F00B59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488397" y="942975"/>
            <a:ext cx="9285292" cy="5746997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0F28BB9-A357-5149-88F9-0013D26E49FF}"/>
              </a:ext>
            </a:extLst>
          </p:cNvPr>
          <p:cNvSpPr/>
          <p:nvPr/>
        </p:nvSpPr>
        <p:spPr>
          <a:xfrm>
            <a:off x="465815" y="494998"/>
            <a:ext cx="83606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3ACBC8EA-8AFE-CC15-8017-5A72C53C26E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AC9FAEB6-EFAF-DEA8-4C26-61F33D7F83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A86197E-E2F9-8B09-DD9C-949A51B7280B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$200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0EB627-CA80-BA6A-C53D-822B3072D954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8E3381-7082-8B40-DDFC-EDC35EA9A443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BD560B6-25C5-F455-02C6-C196B0D36EDD}"/>
              </a:ext>
            </a:extLst>
          </p:cNvPr>
          <p:cNvSpPr/>
          <p:nvPr/>
        </p:nvSpPr>
        <p:spPr>
          <a:xfrm>
            <a:off x="465815" y="1243387"/>
            <a:ext cx="2788007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KARABATAN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7269904D-E0A4-17C0-CA1F-7A20C4226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2D13422B-58BA-D02F-C12D-B7C14966A5C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E7D42-8DAD-D166-619B-41E374B66ADE}"/>
              </a:ext>
            </a:extLst>
          </p:cNvPr>
          <p:cNvSpPr/>
          <p:nvPr/>
        </p:nvSpPr>
        <p:spPr>
          <a:xfrm>
            <a:off x="8824685" y="1280415"/>
            <a:ext cx="2979342" cy="4144259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AEABE6-E2E3-D96D-4BFF-05B87442CD92}"/>
              </a:ext>
            </a:extLst>
          </p:cNvPr>
          <p:cNvSpPr txBox="1"/>
          <p:nvPr/>
        </p:nvSpPr>
        <p:spPr>
          <a:xfrm>
            <a:off x="8855096" y="1316904"/>
            <a:ext cx="2764249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Engineering, Procurement, Construction</a:t>
            </a:r>
          </a:p>
          <a:p>
            <a:endParaRPr lang="en-US" sz="1400" b="1" dirty="0">
              <a:latin typeface="Arial"/>
            </a:endParaRPr>
          </a:p>
          <a:p>
            <a:r>
              <a:rPr lang="en-US" sz="1200" b="1" dirty="0">
                <a:latin typeface="Arial"/>
              </a:rPr>
              <a:t>Client: NCOC</a:t>
            </a: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Fabrication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Construction and installation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Piping and mechanical works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Electrical and instrumentation works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Commissioning, start-up, and handover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Tie-ins to existing facilities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Sewage treatment systems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Pipeline tie-ins, electrical, and automation systems</a:t>
            </a:r>
            <a:endParaRPr lang="en-US" sz="1200" b="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1B67187-EB8F-C7CF-23C7-E0449C314B80}"/>
              </a:ext>
            </a:extLst>
          </p:cNvPr>
          <p:cNvSpPr/>
          <p:nvPr/>
        </p:nvSpPr>
        <p:spPr>
          <a:xfrm>
            <a:off x="9904905" y="2381845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1D1E353D-1BAF-B02B-7800-513D2BA92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6295" y="2390315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0A428B-AFAC-1B51-E46C-00DDB822839F}"/>
              </a:ext>
            </a:extLst>
          </p:cNvPr>
          <p:cNvSpPr txBox="1"/>
          <p:nvPr/>
        </p:nvSpPr>
        <p:spPr>
          <a:xfrm>
            <a:off x="572655" y="187252"/>
            <a:ext cx="8253845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NEW WATER TREATMENT</a:t>
            </a:r>
            <a:r>
              <a:rPr lang="ru-RU" sz="3600" b="1" dirty="0">
                <a:latin typeface="Arial"/>
              </a:rPr>
              <a:t> </a:t>
            </a:r>
            <a:r>
              <a:rPr lang="en-US" sz="3600" b="1" dirty="0">
                <a:latin typeface="Arial"/>
              </a:rPr>
              <a:t>FACILITY</a:t>
            </a:r>
          </a:p>
        </p:txBody>
      </p:sp>
    </p:spTree>
    <p:extLst>
      <p:ext uri="{BB962C8B-B14F-4D97-AF65-F5344CB8AC3E}">
        <p14:creationId xmlns:p14="http://schemas.microsoft.com/office/powerpoint/2010/main" val="29349871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E35FC-0AD5-01E7-AE40-5C7D13BA5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CCD49F7E-D052-E2B1-CF95-F1B621973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67C6B17E-F8D0-0DF4-3C35-E8AD0EB44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 bwMode="auto">
          <a:xfrm>
            <a:off x="564725" y="1062257"/>
            <a:ext cx="8778944" cy="543360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508766B-0459-9548-A7C5-367D0BDE6C79}"/>
              </a:ext>
            </a:extLst>
          </p:cNvPr>
          <p:cNvSpPr/>
          <p:nvPr/>
        </p:nvSpPr>
        <p:spPr>
          <a:xfrm>
            <a:off x="465815" y="494998"/>
            <a:ext cx="897676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57297BC7-A263-5726-D47F-987D423359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70AAC9-D49F-6B0D-7161-56275B7257B7}"/>
              </a:ext>
            </a:extLst>
          </p:cNvPr>
          <p:cNvSpPr/>
          <p:nvPr/>
        </p:nvSpPr>
        <p:spPr>
          <a:xfrm>
            <a:off x="465815" y="1243387"/>
            <a:ext cx="2788007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KARABATAN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53EC6D0E-D1D0-CBEB-398D-E911168C0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A20539DE-7ADD-71A2-500F-79B7DF83A1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FA19DE-CF5B-EBF3-D1CA-94014597B8AE}"/>
              </a:ext>
            </a:extLst>
          </p:cNvPr>
          <p:cNvSpPr/>
          <p:nvPr/>
        </p:nvSpPr>
        <p:spPr>
          <a:xfrm>
            <a:off x="8824685" y="1280415"/>
            <a:ext cx="2979342" cy="458698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F22DE2-A668-C8E8-93B1-152B52269399}"/>
              </a:ext>
            </a:extLst>
          </p:cNvPr>
          <p:cNvSpPr txBox="1"/>
          <p:nvPr/>
        </p:nvSpPr>
        <p:spPr>
          <a:xfrm>
            <a:off x="8855096" y="1316904"/>
            <a:ext cx="2764249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Construction works</a:t>
            </a:r>
          </a:p>
          <a:p>
            <a:endParaRPr lang="en-US" sz="1400" b="1" dirty="0">
              <a:latin typeface="Arial"/>
            </a:endParaRPr>
          </a:p>
          <a:p>
            <a:r>
              <a:rPr lang="en-US" sz="1200" b="1" dirty="0">
                <a:latin typeface="Arial"/>
              </a:rPr>
              <a:t>Client: Hualu Engineering &amp; Technology Co., Ltd.</a:t>
            </a:r>
            <a:br>
              <a:rPr lang="en-US" sz="1200" b="1" dirty="0">
                <a:latin typeface="Arial"/>
              </a:rPr>
            </a:br>
            <a:r>
              <a:rPr lang="en-US" sz="1200" b="1" dirty="0">
                <a:latin typeface="Arial"/>
              </a:rPr>
              <a:t>Owner: Kazakhstan Petrochemical Industries Inc. </a:t>
            </a: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516AC3-D14C-12DA-8720-DDD1B1282864}"/>
              </a:ext>
            </a:extLst>
          </p:cNvPr>
          <p:cNvSpPr txBox="1"/>
          <p:nvPr/>
        </p:nvSpPr>
        <p:spPr>
          <a:xfrm>
            <a:off x="572655" y="187252"/>
            <a:ext cx="9136921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PROPYLENE POLYMERIZATION PLANT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F58CE0-22BB-BD9D-1FB6-50D330345699}"/>
              </a:ext>
            </a:extLst>
          </p:cNvPr>
          <p:cNvSpPr/>
          <p:nvPr/>
        </p:nvSpPr>
        <p:spPr>
          <a:xfrm>
            <a:off x="9111658" y="2676191"/>
            <a:ext cx="1410291" cy="7424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 descr="ТОО «Kazakhstan Petrochemical Industries Inc.»">
            <a:extLst>
              <a:ext uri="{FF2B5EF4-FFF2-40B4-BE49-F238E27FC236}">
                <a16:creationId xmlns:a16="http://schemas.microsoft.com/office/drawing/2014/main" id="{C941A801-3AF8-D970-F603-CE569645AE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8504" y="2748553"/>
            <a:ext cx="1245344" cy="59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C00F6FB-4916-1A3D-574D-81021E474693}"/>
              </a:ext>
            </a:extLst>
          </p:cNvPr>
          <p:cNvSpPr/>
          <p:nvPr/>
        </p:nvSpPr>
        <p:spPr>
          <a:xfrm>
            <a:off x="10707611" y="2676190"/>
            <a:ext cx="821814" cy="7424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6" name="Picture 4" descr="Hualu Engineering &amp; Technology Co., Ltd. | Xi'an">
            <a:extLst>
              <a:ext uri="{FF2B5EF4-FFF2-40B4-BE49-F238E27FC236}">
                <a16:creationId xmlns:a16="http://schemas.microsoft.com/office/drawing/2014/main" id="{DF34D3D9-EDE6-0F37-D11F-1CF2C8E4E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9929" y="2748553"/>
            <a:ext cx="650631" cy="647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A person wearing a hard hat and holding a drill&#10;&#10;AI-generated content may be incorrect.">
            <a:extLst>
              <a:ext uri="{FF2B5EF4-FFF2-40B4-BE49-F238E27FC236}">
                <a16:creationId xmlns:a16="http://schemas.microsoft.com/office/drawing/2014/main" id="{7078EFB1-5291-26DF-E749-D228A0AFDC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3236" y="3208566"/>
            <a:ext cx="2432956" cy="3649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7470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9D5FB-501F-DF33-4365-1E66D32A5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5362E90B-1A46-9CB7-5258-5C9B3AED0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A large industrial plant with many towers&#10;&#10;AI-generated content may be incorrect.">
            <a:extLst>
              <a:ext uri="{FF2B5EF4-FFF2-40B4-BE49-F238E27FC236}">
                <a16:creationId xmlns:a16="http://schemas.microsoft.com/office/drawing/2014/main" id="{147344F3-8FF6-4167-CC49-33D6A410E1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7973" y="767923"/>
            <a:ext cx="9459306" cy="585470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A716249-2ED5-04E3-FBC5-63C62389E6CD}"/>
              </a:ext>
            </a:extLst>
          </p:cNvPr>
          <p:cNvSpPr/>
          <p:nvPr/>
        </p:nvSpPr>
        <p:spPr>
          <a:xfrm>
            <a:off x="465815" y="494998"/>
            <a:ext cx="82082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B38A21B7-CB9A-494F-D23B-9DD4371070E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C5F59F6-CBC0-FF4F-23C6-A80A5A1288F6}"/>
              </a:ext>
            </a:extLst>
          </p:cNvPr>
          <p:cNvSpPr/>
          <p:nvPr/>
        </p:nvSpPr>
        <p:spPr>
          <a:xfrm>
            <a:off x="465815" y="1243387"/>
            <a:ext cx="17439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AKSAY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A9851FC2-7722-C9D4-C229-52D586837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61052679-570F-A444-0633-9C2BBC880FF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29F3DC-54A6-728F-8FDD-7FEC7B38B0DF}"/>
              </a:ext>
            </a:extLst>
          </p:cNvPr>
          <p:cNvSpPr/>
          <p:nvPr/>
        </p:nvSpPr>
        <p:spPr>
          <a:xfrm>
            <a:off x="8824685" y="1280415"/>
            <a:ext cx="2979342" cy="340588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DF8154-22ED-E16B-665F-564E4414C01C}"/>
              </a:ext>
            </a:extLst>
          </p:cNvPr>
          <p:cNvSpPr txBox="1"/>
          <p:nvPr/>
        </p:nvSpPr>
        <p:spPr>
          <a:xfrm>
            <a:off x="8855096" y="1316904"/>
            <a:ext cx="276424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Multi-disciplinary construction</a:t>
            </a:r>
          </a:p>
          <a:p>
            <a:endParaRPr lang="en-US" sz="1400" b="1" dirty="0">
              <a:latin typeface="Arial"/>
            </a:endParaRPr>
          </a:p>
          <a:p>
            <a:r>
              <a:rPr lang="en-US" sz="1200" b="1" dirty="0">
                <a:latin typeface="Arial"/>
              </a:rPr>
              <a:t>Client: KPO</a:t>
            </a: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7BC76-79BC-7C47-755A-9A887FEF13C6}"/>
              </a:ext>
            </a:extLst>
          </p:cNvPr>
          <p:cNvSpPr txBox="1"/>
          <p:nvPr/>
        </p:nvSpPr>
        <p:spPr>
          <a:xfrm>
            <a:off x="572655" y="187252"/>
            <a:ext cx="8101445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MAJOR CONSTRUCTION SERVICES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334F795-C19F-4438-62D8-1C96DCC53AED}"/>
              </a:ext>
            </a:extLst>
          </p:cNvPr>
          <p:cNvSpPr/>
          <p:nvPr/>
        </p:nvSpPr>
        <p:spPr>
          <a:xfrm>
            <a:off x="9709164" y="2143645"/>
            <a:ext cx="1335015" cy="11329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ue and yellow logo&#10;&#10;AI-generated content may be incorrect.">
            <a:extLst>
              <a:ext uri="{FF2B5EF4-FFF2-40B4-BE49-F238E27FC236}">
                <a16:creationId xmlns:a16="http://schemas.microsoft.com/office/drawing/2014/main" id="{27E533E4-485C-3F04-27B4-C150CFC05A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0691" y="2274794"/>
            <a:ext cx="1132965" cy="887934"/>
          </a:xfrm>
          <a:prstGeom prst="rect">
            <a:avLst/>
          </a:prstGeom>
        </p:spPr>
      </p:pic>
      <p:pic>
        <p:nvPicPr>
          <p:cNvPr id="11" name="Picture 10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D4EF4AF8-EBAC-E7FB-AA99-303DB0CB52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3C3FADD-24E5-3617-B6EF-239F73158C5F}"/>
              </a:ext>
            </a:extLst>
          </p:cNvPr>
          <p:cNvSpPr txBox="1"/>
          <p:nvPr/>
        </p:nvSpPr>
        <p:spPr>
          <a:xfrm rot="20057569">
            <a:off x="561847" y="5405344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$100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F740C9-1F46-F039-8F7C-31E54A395A4A}"/>
              </a:ext>
            </a:extLst>
          </p:cNvPr>
          <p:cNvSpPr txBox="1"/>
          <p:nvPr/>
        </p:nvSpPr>
        <p:spPr>
          <a:xfrm rot="20057569">
            <a:off x="853097" y="5768958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F7D960-5319-FCF6-906D-51183EEDA50E}"/>
              </a:ext>
            </a:extLst>
          </p:cNvPr>
          <p:cNvSpPr txBox="1"/>
          <p:nvPr/>
        </p:nvSpPr>
        <p:spPr>
          <a:xfrm rot="3922261">
            <a:off x="-30771" y="5967135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CABE75F-1C41-E995-F2E0-B60C8CD179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3980" y="3716044"/>
            <a:ext cx="3009623" cy="163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0492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4C8DE-8C8C-DAC1-F087-0383E329F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01D130BC-87A5-C4E5-1E85-443762044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EEE406-1CBE-8AB6-9E43-16D14F7AA7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07070" y="217325"/>
            <a:ext cx="8907386" cy="6503196"/>
          </a:xfrm>
          <a:custGeom>
            <a:avLst/>
            <a:gdLst/>
            <a:ahLst/>
            <a:cxnLst/>
            <a:rect l="l" t="t" r="r" b="b"/>
            <a:pathLst>
              <a:path w="8279548" h="6044817">
                <a:moveTo>
                  <a:pt x="8670" y="3353401"/>
                </a:moveTo>
                <a:lnTo>
                  <a:pt x="9145" y="3371492"/>
                </a:lnTo>
                <a:cubicBezTo>
                  <a:pt x="9699" y="3387565"/>
                  <a:pt x="10447" y="3405952"/>
                  <a:pt x="11359" y="3425479"/>
                </a:cubicBezTo>
                <a:lnTo>
                  <a:pt x="12840" y="3453616"/>
                </a:lnTo>
                <a:lnTo>
                  <a:pt x="10088" y="3453505"/>
                </a:lnTo>
                <a:cubicBezTo>
                  <a:pt x="-1786" y="3446192"/>
                  <a:pt x="-2668" y="3413238"/>
                  <a:pt x="4780" y="3369666"/>
                </a:cubicBezTo>
                <a:close/>
                <a:moveTo>
                  <a:pt x="8372" y="3312218"/>
                </a:moveTo>
                <a:cubicBezTo>
                  <a:pt x="8874" y="3309151"/>
                  <a:pt x="9584" y="3310642"/>
                  <a:pt x="10474" y="3315559"/>
                </a:cubicBezTo>
                <a:lnTo>
                  <a:pt x="13062" y="3335036"/>
                </a:lnTo>
                <a:lnTo>
                  <a:pt x="8670" y="3353401"/>
                </a:lnTo>
                <a:lnTo>
                  <a:pt x="8092" y="3331389"/>
                </a:lnTo>
                <a:cubicBezTo>
                  <a:pt x="7953" y="3321118"/>
                  <a:pt x="8037" y="3314336"/>
                  <a:pt x="8372" y="3312218"/>
                </a:cubicBezTo>
                <a:close/>
                <a:moveTo>
                  <a:pt x="7241326" y="1569777"/>
                </a:moveTo>
                <a:cubicBezTo>
                  <a:pt x="7223035" y="1582267"/>
                  <a:pt x="7204746" y="1594758"/>
                  <a:pt x="7186456" y="1607248"/>
                </a:cubicBezTo>
                <a:cubicBezTo>
                  <a:pt x="7196717" y="1604126"/>
                  <a:pt x="7207869" y="1601003"/>
                  <a:pt x="7218575" y="1597880"/>
                </a:cubicBezTo>
                <a:cubicBezTo>
                  <a:pt x="7227497" y="1590296"/>
                  <a:pt x="7236865" y="1583160"/>
                  <a:pt x="7245787" y="1575129"/>
                </a:cubicBezTo>
                <a:cubicBezTo>
                  <a:pt x="7244449" y="1573345"/>
                  <a:pt x="7242665" y="1571561"/>
                  <a:pt x="7241326" y="1569777"/>
                </a:cubicBezTo>
                <a:close/>
                <a:moveTo>
                  <a:pt x="6913001" y="943907"/>
                </a:moveTo>
                <a:cubicBezTo>
                  <a:pt x="6803262" y="1018851"/>
                  <a:pt x="6693523" y="1094241"/>
                  <a:pt x="6583784" y="1169185"/>
                </a:cubicBezTo>
                <a:cubicBezTo>
                  <a:pt x="6585569" y="1170969"/>
                  <a:pt x="6586907" y="1172754"/>
                  <a:pt x="6588692" y="1174538"/>
                </a:cubicBezTo>
                <a:cubicBezTo>
                  <a:pt x="6709136" y="1111193"/>
                  <a:pt x="6822890" y="1040710"/>
                  <a:pt x="6913001" y="943907"/>
                </a:cubicBezTo>
                <a:close/>
                <a:moveTo>
                  <a:pt x="7619780" y="253"/>
                </a:moveTo>
                <a:cubicBezTo>
                  <a:pt x="7623962" y="-472"/>
                  <a:pt x="7628088" y="197"/>
                  <a:pt x="7631657" y="4435"/>
                </a:cubicBezTo>
                <a:cubicBezTo>
                  <a:pt x="7637902" y="11572"/>
                  <a:pt x="7632550" y="20049"/>
                  <a:pt x="7628088" y="26294"/>
                </a:cubicBezTo>
                <a:cubicBezTo>
                  <a:pt x="7620059" y="37446"/>
                  <a:pt x="7612921" y="48152"/>
                  <a:pt x="7609799" y="61535"/>
                </a:cubicBezTo>
                <a:cubicBezTo>
                  <a:pt x="7607569" y="70457"/>
                  <a:pt x="7605337" y="80271"/>
                  <a:pt x="7611583" y="86962"/>
                </a:cubicBezTo>
                <a:cubicBezTo>
                  <a:pt x="7637456" y="115512"/>
                  <a:pt x="7618720" y="128895"/>
                  <a:pt x="7596416" y="144062"/>
                </a:cubicBezTo>
                <a:cubicBezTo>
                  <a:pt x="7565636" y="164583"/>
                  <a:pt x="7553591" y="194916"/>
                  <a:pt x="7560728" y="231050"/>
                </a:cubicBezTo>
                <a:cubicBezTo>
                  <a:pt x="7563405" y="245772"/>
                  <a:pt x="7561621" y="254693"/>
                  <a:pt x="7543330" y="254247"/>
                </a:cubicBezTo>
                <a:cubicBezTo>
                  <a:pt x="7536194" y="254247"/>
                  <a:pt x="7534409" y="259155"/>
                  <a:pt x="7531732" y="264507"/>
                </a:cubicBezTo>
                <a:cubicBezTo>
                  <a:pt x="7474633" y="390752"/>
                  <a:pt x="7392105" y="501383"/>
                  <a:pt x="7295303" y="603092"/>
                </a:cubicBezTo>
                <a:cubicBezTo>
                  <a:pt x="7216791" y="685620"/>
                  <a:pt x="7130248" y="760117"/>
                  <a:pt x="7040584" y="832385"/>
                </a:cubicBezTo>
                <a:cubicBezTo>
                  <a:pt x="7037908" y="834615"/>
                  <a:pt x="7035231" y="837291"/>
                  <a:pt x="7033892" y="841752"/>
                </a:cubicBezTo>
                <a:cubicBezTo>
                  <a:pt x="7076271" y="832831"/>
                  <a:pt x="7112851" y="814540"/>
                  <a:pt x="7148093" y="794021"/>
                </a:cubicBezTo>
                <a:cubicBezTo>
                  <a:pt x="7241772" y="739597"/>
                  <a:pt x="7320730" y="669114"/>
                  <a:pt x="7400581" y="599969"/>
                </a:cubicBezTo>
                <a:cubicBezTo>
                  <a:pt x="7449206" y="557591"/>
                  <a:pt x="7499167" y="516550"/>
                  <a:pt x="7552699" y="479079"/>
                </a:cubicBezTo>
                <a:cubicBezTo>
                  <a:pt x="7561621" y="472833"/>
                  <a:pt x="7567866" y="464803"/>
                  <a:pt x="7574111" y="456774"/>
                </a:cubicBezTo>
                <a:cubicBezTo>
                  <a:pt x="7577680" y="452313"/>
                  <a:pt x="7582140" y="448298"/>
                  <a:pt x="7589278" y="450083"/>
                </a:cubicBezTo>
                <a:cubicBezTo>
                  <a:pt x="7598201" y="452313"/>
                  <a:pt x="7599092" y="459004"/>
                  <a:pt x="7599985" y="465696"/>
                </a:cubicBezTo>
                <a:cubicBezTo>
                  <a:pt x="7602661" y="487108"/>
                  <a:pt x="7596862" y="506290"/>
                  <a:pt x="7585709" y="524580"/>
                </a:cubicBezTo>
                <a:cubicBezTo>
                  <a:pt x="7556713" y="571419"/>
                  <a:pt x="7513889" y="607553"/>
                  <a:pt x="7469725" y="641903"/>
                </a:cubicBezTo>
                <a:cubicBezTo>
                  <a:pt x="7412626" y="686066"/>
                  <a:pt x="7357310" y="732014"/>
                  <a:pt x="7306902" y="782422"/>
                </a:cubicBezTo>
                <a:cubicBezTo>
                  <a:pt x="7303333" y="785991"/>
                  <a:pt x="7296642" y="788221"/>
                  <a:pt x="7298872" y="798481"/>
                </a:cubicBezTo>
                <a:cubicBezTo>
                  <a:pt x="7330544" y="774838"/>
                  <a:pt x="7360433" y="751642"/>
                  <a:pt x="7390767" y="729336"/>
                </a:cubicBezTo>
                <a:cubicBezTo>
                  <a:pt x="7420655" y="707032"/>
                  <a:pt x="7450990" y="684727"/>
                  <a:pt x="7480878" y="662869"/>
                </a:cubicBezTo>
                <a:cubicBezTo>
                  <a:pt x="7488016" y="657516"/>
                  <a:pt x="7495599" y="649932"/>
                  <a:pt x="7505859" y="656624"/>
                </a:cubicBezTo>
                <a:cubicBezTo>
                  <a:pt x="7516565" y="663315"/>
                  <a:pt x="7515227" y="674467"/>
                  <a:pt x="7512550" y="683389"/>
                </a:cubicBezTo>
                <a:cubicBezTo>
                  <a:pt x="7504075" y="709708"/>
                  <a:pt x="7489353" y="732905"/>
                  <a:pt x="7469725" y="753426"/>
                </a:cubicBezTo>
                <a:cubicBezTo>
                  <a:pt x="7402812" y="821232"/>
                  <a:pt x="7325638" y="879670"/>
                  <a:pt x="7253816" y="943015"/>
                </a:cubicBezTo>
                <a:cubicBezTo>
                  <a:pt x="7215006" y="977365"/>
                  <a:pt x="7179319" y="1013945"/>
                  <a:pt x="7145415" y="1051862"/>
                </a:cubicBezTo>
                <a:cubicBezTo>
                  <a:pt x="7137832" y="1060338"/>
                  <a:pt x="7138279" y="1068368"/>
                  <a:pt x="7140509" y="1078182"/>
                </a:cubicBezTo>
                <a:cubicBezTo>
                  <a:pt x="7149430" y="1117885"/>
                  <a:pt x="7135602" y="1131267"/>
                  <a:pt x="7090992" y="1123684"/>
                </a:cubicBezTo>
                <a:cubicBezTo>
                  <a:pt x="7077164" y="1121452"/>
                  <a:pt x="7067796" y="1123684"/>
                  <a:pt x="7059320" y="1133051"/>
                </a:cubicBezTo>
                <a:cubicBezTo>
                  <a:pt x="6956718" y="1249035"/>
                  <a:pt x="6835381" y="1346730"/>
                  <a:pt x="6702891" y="1433718"/>
                </a:cubicBezTo>
                <a:cubicBezTo>
                  <a:pt x="6648914" y="1468959"/>
                  <a:pt x="6593152" y="1502417"/>
                  <a:pt x="6536499" y="1533643"/>
                </a:cubicBezTo>
                <a:cubicBezTo>
                  <a:pt x="6536499" y="1535873"/>
                  <a:pt x="6536499" y="1538551"/>
                  <a:pt x="6536499" y="1540781"/>
                </a:cubicBezTo>
                <a:cubicBezTo>
                  <a:pt x="6536945" y="1543903"/>
                  <a:pt x="6537391" y="1545687"/>
                  <a:pt x="6537836" y="1548365"/>
                </a:cubicBezTo>
                <a:cubicBezTo>
                  <a:pt x="6617688" y="1500186"/>
                  <a:pt x="6696646" y="1450670"/>
                  <a:pt x="6773821" y="1398477"/>
                </a:cubicBezTo>
                <a:cubicBezTo>
                  <a:pt x="6983038" y="1257066"/>
                  <a:pt x="7182888" y="1105393"/>
                  <a:pt x="7385860" y="957290"/>
                </a:cubicBezTo>
                <a:cubicBezTo>
                  <a:pt x="7454112" y="907327"/>
                  <a:pt x="7508089" y="843536"/>
                  <a:pt x="7569650" y="787329"/>
                </a:cubicBezTo>
                <a:cubicBezTo>
                  <a:pt x="7610691" y="749857"/>
                  <a:pt x="7649948" y="710601"/>
                  <a:pt x="7697679" y="679821"/>
                </a:cubicBezTo>
                <a:cubicBezTo>
                  <a:pt x="7717307" y="667330"/>
                  <a:pt x="7737827" y="656177"/>
                  <a:pt x="7764147" y="659300"/>
                </a:cubicBezTo>
                <a:cubicBezTo>
                  <a:pt x="7774407" y="660639"/>
                  <a:pt x="7786005" y="663315"/>
                  <a:pt x="7789574" y="674913"/>
                </a:cubicBezTo>
                <a:cubicBezTo>
                  <a:pt x="7792698" y="686512"/>
                  <a:pt x="7783329" y="691865"/>
                  <a:pt x="7774853" y="696771"/>
                </a:cubicBezTo>
                <a:cubicBezTo>
                  <a:pt x="7772623" y="698110"/>
                  <a:pt x="7770392" y="699895"/>
                  <a:pt x="7768162" y="699895"/>
                </a:cubicBezTo>
                <a:cubicBezTo>
                  <a:pt x="7725783" y="702571"/>
                  <a:pt x="7715969" y="736474"/>
                  <a:pt x="7695894" y="761010"/>
                </a:cubicBezTo>
                <a:cubicBezTo>
                  <a:pt x="7689649" y="768593"/>
                  <a:pt x="7689203" y="776177"/>
                  <a:pt x="7695894" y="785098"/>
                </a:cubicBezTo>
                <a:cubicBezTo>
                  <a:pt x="7707940" y="801157"/>
                  <a:pt x="7699463" y="808295"/>
                  <a:pt x="7683404" y="812756"/>
                </a:cubicBezTo>
                <a:cubicBezTo>
                  <a:pt x="7667345" y="817217"/>
                  <a:pt x="7649948" y="818555"/>
                  <a:pt x="7632550" y="828816"/>
                </a:cubicBezTo>
                <a:cubicBezTo>
                  <a:pt x="7660207" y="837291"/>
                  <a:pt x="7679389" y="828370"/>
                  <a:pt x="7697233" y="817217"/>
                </a:cubicBezTo>
                <a:cubicBezTo>
                  <a:pt x="7737382" y="792682"/>
                  <a:pt x="7763254" y="756548"/>
                  <a:pt x="7787790" y="719522"/>
                </a:cubicBezTo>
                <a:cubicBezTo>
                  <a:pt x="7792698" y="712385"/>
                  <a:pt x="7796712" y="704355"/>
                  <a:pt x="7803403" y="698556"/>
                </a:cubicBezTo>
                <a:cubicBezTo>
                  <a:pt x="7815894" y="686958"/>
                  <a:pt x="7829277" y="685620"/>
                  <a:pt x="7844443" y="699895"/>
                </a:cubicBezTo>
                <a:cubicBezTo>
                  <a:pt x="7864518" y="718631"/>
                  <a:pt x="7871655" y="717292"/>
                  <a:pt x="7878347" y="693204"/>
                </a:cubicBezTo>
                <a:cubicBezTo>
                  <a:pt x="7887269" y="660639"/>
                  <a:pt x="7907343" y="637888"/>
                  <a:pt x="7941692" y="625844"/>
                </a:cubicBezTo>
                <a:cubicBezTo>
                  <a:pt x="7948829" y="623166"/>
                  <a:pt x="7956413" y="619597"/>
                  <a:pt x="7963996" y="625397"/>
                </a:cubicBezTo>
                <a:cubicBezTo>
                  <a:pt x="7972026" y="632089"/>
                  <a:pt x="7966674" y="638779"/>
                  <a:pt x="7963551" y="645026"/>
                </a:cubicBezTo>
                <a:cubicBezTo>
                  <a:pt x="7959090" y="654840"/>
                  <a:pt x="7953737" y="664653"/>
                  <a:pt x="7949722" y="674913"/>
                </a:cubicBezTo>
                <a:cubicBezTo>
                  <a:pt x="7942584" y="691419"/>
                  <a:pt x="7941245" y="708817"/>
                  <a:pt x="7954628" y="724876"/>
                </a:cubicBezTo>
                <a:cubicBezTo>
                  <a:pt x="7964443" y="736474"/>
                  <a:pt x="7963551" y="744058"/>
                  <a:pt x="7950614" y="752087"/>
                </a:cubicBezTo>
                <a:cubicBezTo>
                  <a:pt x="7909127" y="777069"/>
                  <a:pt x="7882808" y="809634"/>
                  <a:pt x="7897083" y="860488"/>
                </a:cubicBezTo>
                <a:cubicBezTo>
                  <a:pt x="7899313" y="867626"/>
                  <a:pt x="7896636" y="874764"/>
                  <a:pt x="7888161" y="874317"/>
                </a:cubicBezTo>
                <a:cubicBezTo>
                  <a:pt x="7869425" y="872979"/>
                  <a:pt x="7866303" y="884578"/>
                  <a:pt x="7860949" y="896622"/>
                </a:cubicBezTo>
                <a:cubicBezTo>
                  <a:pt x="7808757" y="1012160"/>
                  <a:pt x="7733367" y="1112977"/>
                  <a:pt x="7646379" y="1207549"/>
                </a:cubicBezTo>
                <a:cubicBezTo>
                  <a:pt x="7560282" y="1301229"/>
                  <a:pt x="7463480" y="1385094"/>
                  <a:pt x="7360433" y="1465391"/>
                </a:cubicBezTo>
                <a:cubicBezTo>
                  <a:pt x="7389429" y="1462714"/>
                  <a:pt x="7426901" y="1446209"/>
                  <a:pt x="7463034" y="1427027"/>
                </a:cubicBezTo>
                <a:cubicBezTo>
                  <a:pt x="7558498" y="1375726"/>
                  <a:pt x="7637011" y="1306135"/>
                  <a:pt x="7716861" y="1237883"/>
                </a:cubicBezTo>
                <a:cubicBezTo>
                  <a:pt x="7772623" y="1190151"/>
                  <a:pt x="7827046" y="1141081"/>
                  <a:pt x="7889500" y="1100040"/>
                </a:cubicBezTo>
                <a:cubicBezTo>
                  <a:pt x="7896636" y="1095579"/>
                  <a:pt x="7901544" y="1089780"/>
                  <a:pt x="7905559" y="1082642"/>
                </a:cubicBezTo>
                <a:cubicBezTo>
                  <a:pt x="7909127" y="1076397"/>
                  <a:pt x="7914481" y="1070598"/>
                  <a:pt x="7923848" y="1073274"/>
                </a:cubicBezTo>
                <a:cubicBezTo>
                  <a:pt x="7933216" y="1076397"/>
                  <a:pt x="7934109" y="1084427"/>
                  <a:pt x="7934109" y="1091565"/>
                </a:cubicBezTo>
                <a:cubicBezTo>
                  <a:pt x="7932770" y="1118330"/>
                  <a:pt x="7925186" y="1142419"/>
                  <a:pt x="7908682" y="1163831"/>
                </a:cubicBezTo>
                <a:cubicBezTo>
                  <a:pt x="7876563" y="1206657"/>
                  <a:pt x="7833738" y="1240114"/>
                  <a:pt x="7790913" y="1273570"/>
                </a:cubicBezTo>
                <a:cubicBezTo>
                  <a:pt x="7731582" y="1319518"/>
                  <a:pt x="7676712" y="1369481"/>
                  <a:pt x="7627197" y="1425243"/>
                </a:cubicBezTo>
                <a:cubicBezTo>
                  <a:pt x="7662883" y="1398031"/>
                  <a:pt x="7698572" y="1370372"/>
                  <a:pt x="7734705" y="1343161"/>
                </a:cubicBezTo>
                <a:cubicBezTo>
                  <a:pt x="7761917" y="1322641"/>
                  <a:pt x="7790020" y="1303012"/>
                  <a:pt x="7817678" y="1282938"/>
                </a:cubicBezTo>
                <a:cubicBezTo>
                  <a:pt x="7824370" y="1278032"/>
                  <a:pt x="7831507" y="1272679"/>
                  <a:pt x="7840874" y="1279370"/>
                </a:cubicBezTo>
                <a:cubicBezTo>
                  <a:pt x="7849351" y="1285169"/>
                  <a:pt x="7848012" y="1293645"/>
                  <a:pt x="7846228" y="1301675"/>
                </a:cubicBezTo>
                <a:cubicBezTo>
                  <a:pt x="7839537" y="1333347"/>
                  <a:pt x="7820801" y="1358774"/>
                  <a:pt x="7797604" y="1381525"/>
                </a:cubicBezTo>
                <a:cubicBezTo>
                  <a:pt x="7769501" y="1408737"/>
                  <a:pt x="7740058" y="1434611"/>
                  <a:pt x="7709724" y="1460484"/>
                </a:cubicBezTo>
                <a:cubicBezTo>
                  <a:pt x="7742288" y="1453346"/>
                  <a:pt x="7774853" y="1446209"/>
                  <a:pt x="7807418" y="1440410"/>
                </a:cubicBezTo>
                <a:cubicBezTo>
                  <a:pt x="7792698" y="1492156"/>
                  <a:pt x="7758348" y="1502417"/>
                  <a:pt x="7727568" y="1510446"/>
                </a:cubicBezTo>
                <a:cubicBezTo>
                  <a:pt x="7686080" y="1520706"/>
                  <a:pt x="7646379" y="1533643"/>
                  <a:pt x="7607122" y="1548365"/>
                </a:cubicBezTo>
                <a:cubicBezTo>
                  <a:pt x="7590617" y="1563085"/>
                  <a:pt x="7574111" y="1577361"/>
                  <a:pt x="7558052" y="1592527"/>
                </a:cubicBezTo>
                <a:cubicBezTo>
                  <a:pt x="7541546" y="1608141"/>
                  <a:pt x="7525933" y="1623754"/>
                  <a:pt x="7510320" y="1640259"/>
                </a:cubicBezTo>
                <a:cubicBezTo>
                  <a:pt x="7499167" y="1652303"/>
                  <a:pt x="7485785" y="1662564"/>
                  <a:pt x="7498721" y="1683084"/>
                </a:cubicBezTo>
                <a:cubicBezTo>
                  <a:pt x="7504521" y="1692452"/>
                  <a:pt x="7466603" y="1743307"/>
                  <a:pt x="7454558" y="1746429"/>
                </a:cubicBezTo>
                <a:cubicBezTo>
                  <a:pt x="7452773" y="1746875"/>
                  <a:pt x="7450990" y="1747322"/>
                  <a:pt x="7449652" y="1747322"/>
                </a:cubicBezTo>
                <a:cubicBezTo>
                  <a:pt x="7423777" y="1745538"/>
                  <a:pt x="7417978" y="1760705"/>
                  <a:pt x="7417532" y="1779887"/>
                </a:cubicBezTo>
                <a:cubicBezTo>
                  <a:pt x="7417087" y="1798622"/>
                  <a:pt x="7421547" y="1821819"/>
                  <a:pt x="7386306" y="1812451"/>
                </a:cubicBezTo>
                <a:cubicBezTo>
                  <a:pt x="7382291" y="1811559"/>
                  <a:pt x="7381399" y="1814235"/>
                  <a:pt x="7379615" y="1817358"/>
                </a:cubicBezTo>
                <a:cubicBezTo>
                  <a:pt x="7341251" y="1897208"/>
                  <a:pt x="7276567" y="1958770"/>
                  <a:pt x="7212776" y="2020331"/>
                </a:cubicBezTo>
                <a:cubicBezTo>
                  <a:pt x="7209207" y="2023454"/>
                  <a:pt x="7205638" y="2026576"/>
                  <a:pt x="7202070" y="2029699"/>
                </a:cubicBezTo>
                <a:cubicBezTo>
                  <a:pt x="7268983" y="2014086"/>
                  <a:pt x="7489800" y="1994011"/>
                  <a:pt x="7554483" y="2000703"/>
                </a:cubicBezTo>
                <a:cubicBezTo>
                  <a:pt x="7612029" y="2006502"/>
                  <a:pt x="7937231" y="1909254"/>
                  <a:pt x="8004591" y="1851708"/>
                </a:cubicBezTo>
                <a:cubicBezTo>
                  <a:pt x="8013959" y="1896763"/>
                  <a:pt x="7993885" y="1914606"/>
                  <a:pt x="7977825" y="1935127"/>
                </a:cubicBezTo>
                <a:cubicBezTo>
                  <a:pt x="7955075" y="1964123"/>
                  <a:pt x="7951506" y="1984644"/>
                  <a:pt x="7994331" y="2007840"/>
                </a:cubicBezTo>
                <a:cubicBezTo>
                  <a:pt x="8117007" y="2073862"/>
                  <a:pt x="8115669" y="2076092"/>
                  <a:pt x="8000576" y="2165757"/>
                </a:cubicBezTo>
                <a:cubicBezTo>
                  <a:pt x="7995223" y="2169772"/>
                  <a:pt x="7997900" y="2182708"/>
                  <a:pt x="7996561" y="2191631"/>
                </a:cubicBezTo>
                <a:cubicBezTo>
                  <a:pt x="8026450" y="2205014"/>
                  <a:pt x="8061691" y="2170218"/>
                  <a:pt x="8097378" y="2207690"/>
                </a:cubicBezTo>
                <a:cubicBezTo>
                  <a:pt x="7943477" y="2372298"/>
                  <a:pt x="7709277" y="2528878"/>
                  <a:pt x="7496937" y="2652445"/>
                </a:cubicBezTo>
                <a:cubicBezTo>
                  <a:pt x="7668683" y="2693040"/>
                  <a:pt x="7771731" y="2550290"/>
                  <a:pt x="7897975" y="2568579"/>
                </a:cubicBezTo>
                <a:cubicBezTo>
                  <a:pt x="7960875" y="2613189"/>
                  <a:pt x="7773515" y="2685456"/>
                  <a:pt x="7952398" y="2706423"/>
                </a:cubicBezTo>
                <a:cubicBezTo>
                  <a:pt x="7874778" y="2745678"/>
                  <a:pt x="7817232" y="2784043"/>
                  <a:pt x="7763701" y="2829098"/>
                </a:cubicBezTo>
                <a:cubicBezTo>
                  <a:pt x="7668683" y="2909841"/>
                  <a:pt x="7649948" y="2963373"/>
                  <a:pt x="7693664" y="3071773"/>
                </a:cubicBezTo>
                <a:cubicBezTo>
                  <a:pt x="7722660" y="3143148"/>
                  <a:pt x="7764593" y="3208723"/>
                  <a:pt x="7727568" y="3293927"/>
                </a:cubicBezTo>
                <a:cubicBezTo>
                  <a:pt x="7702141" y="3352365"/>
                  <a:pt x="7711954" y="3390729"/>
                  <a:pt x="7808311" y="3364409"/>
                </a:cubicBezTo>
                <a:cubicBezTo>
                  <a:pt x="7912249" y="3336306"/>
                  <a:pt x="7951506" y="3388945"/>
                  <a:pt x="7925186" y="3491100"/>
                </a:cubicBezTo>
                <a:cubicBezTo>
                  <a:pt x="7908235" y="3556676"/>
                  <a:pt x="7926079" y="3577197"/>
                  <a:pt x="7997454" y="3569613"/>
                </a:cubicBezTo>
                <a:cubicBezTo>
                  <a:pt x="8076413" y="3561136"/>
                  <a:pt x="8151355" y="3518312"/>
                  <a:pt x="8249050" y="3538832"/>
                </a:cubicBezTo>
                <a:cubicBezTo>
                  <a:pt x="8170985" y="3658385"/>
                  <a:pt x="8004145" y="3624482"/>
                  <a:pt x="7913142" y="3738236"/>
                </a:cubicBezTo>
                <a:cubicBezTo>
                  <a:pt x="8021543" y="3738682"/>
                  <a:pt x="8104516" y="3738236"/>
                  <a:pt x="8184813" y="3713254"/>
                </a:cubicBezTo>
                <a:cubicBezTo>
                  <a:pt x="8218270" y="3702995"/>
                  <a:pt x="8254850" y="3692735"/>
                  <a:pt x="8273586" y="3727083"/>
                </a:cubicBezTo>
                <a:cubicBezTo>
                  <a:pt x="8295890" y="3768570"/>
                  <a:pt x="8250389" y="3784184"/>
                  <a:pt x="8223177" y="3791767"/>
                </a:cubicBezTo>
                <a:cubicBezTo>
                  <a:pt x="8146449" y="3812734"/>
                  <a:pt x="8087564" y="3862249"/>
                  <a:pt x="8023773" y="3901059"/>
                </a:cubicBezTo>
                <a:cubicBezTo>
                  <a:pt x="7884146" y="3986264"/>
                  <a:pt x="7730689" y="4057192"/>
                  <a:pt x="7612475" y="4197266"/>
                </a:cubicBezTo>
                <a:cubicBezTo>
                  <a:pt x="7761024" y="4161579"/>
                  <a:pt x="7872102" y="4078159"/>
                  <a:pt x="8010390" y="4061208"/>
                </a:cubicBezTo>
                <a:cubicBezTo>
                  <a:pt x="7890391" y="4189236"/>
                  <a:pt x="7736489" y="4272656"/>
                  <a:pt x="7590617" y="4365889"/>
                </a:cubicBezTo>
                <a:cubicBezTo>
                  <a:pt x="7549130" y="4392209"/>
                  <a:pt x="7506751" y="4410052"/>
                  <a:pt x="7497384" y="4467153"/>
                </a:cubicBezTo>
                <a:cubicBezTo>
                  <a:pt x="7479093" y="4577783"/>
                  <a:pt x="7425116" y="4669679"/>
                  <a:pt x="7308686" y="4718303"/>
                </a:cubicBezTo>
                <a:cubicBezTo>
                  <a:pt x="7307793" y="4718749"/>
                  <a:pt x="7314039" y="4735255"/>
                  <a:pt x="7318054" y="4746853"/>
                </a:cubicBezTo>
                <a:cubicBezTo>
                  <a:pt x="7388982" y="4750422"/>
                  <a:pt x="7444744" y="4684845"/>
                  <a:pt x="7535747" y="4706259"/>
                </a:cubicBezTo>
                <a:cubicBezTo>
                  <a:pt x="7449206" y="4795031"/>
                  <a:pt x="7376492" y="4874882"/>
                  <a:pt x="7253370" y="4917261"/>
                </a:cubicBezTo>
                <a:cubicBezTo>
                  <a:pt x="7154784" y="4951164"/>
                  <a:pt x="7033000" y="4970345"/>
                  <a:pt x="6961625" y="5079638"/>
                </a:cubicBezTo>
                <a:cubicBezTo>
                  <a:pt x="7044599" y="5101051"/>
                  <a:pt x="7106605" y="5074285"/>
                  <a:pt x="7168612" y="5055104"/>
                </a:cubicBezTo>
                <a:cubicBezTo>
                  <a:pt x="7264077" y="5025661"/>
                  <a:pt x="7357756" y="4992204"/>
                  <a:pt x="7453220" y="4962316"/>
                </a:cubicBezTo>
                <a:cubicBezTo>
                  <a:pt x="7489353" y="4951164"/>
                  <a:pt x="7529056" y="4942688"/>
                  <a:pt x="7552253" y="4997111"/>
                </a:cubicBezTo>
                <a:cubicBezTo>
                  <a:pt x="7431361" y="5008709"/>
                  <a:pt x="7358649" y="5081869"/>
                  <a:pt x="7282812" y="5150568"/>
                </a:cubicBezTo>
                <a:cubicBezTo>
                  <a:pt x="7239987" y="5189378"/>
                  <a:pt x="7205192" y="5241125"/>
                  <a:pt x="7128464" y="5221497"/>
                </a:cubicBezTo>
                <a:cubicBezTo>
                  <a:pt x="7087869" y="5211236"/>
                  <a:pt x="7061996" y="5240233"/>
                  <a:pt x="7066457" y="5275920"/>
                </a:cubicBezTo>
                <a:cubicBezTo>
                  <a:pt x="7081624" y="5401718"/>
                  <a:pt x="6987498" y="5445881"/>
                  <a:pt x="6889805" y="5469970"/>
                </a:cubicBezTo>
                <a:cubicBezTo>
                  <a:pt x="6705122" y="5515918"/>
                  <a:pt x="6551219" y="5623426"/>
                  <a:pt x="6371444" y="5682310"/>
                </a:cubicBezTo>
                <a:cubicBezTo>
                  <a:pt x="6196576" y="5739411"/>
                  <a:pt x="4884170" y="6004390"/>
                  <a:pt x="4551831" y="6030710"/>
                </a:cubicBezTo>
                <a:cubicBezTo>
                  <a:pt x="2518092" y="6191749"/>
                  <a:pt x="1055352" y="4921275"/>
                  <a:pt x="1048661" y="4903878"/>
                </a:cubicBezTo>
                <a:cubicBezTo>
                  <a:pt x="1017880" y="4822243"/>
                  <a:pt x="941599" y="4787001"/>
                  <a:pt x="872455" y="4743284"/>
                </a:cubicBezTo>
                <a:cubicBezTo>
                  <a:pt x="812231" y="4704920"/>
                  <a:pt x="747994" y="4664326"/>
                  <a:pt x="723013" y="4598750"/>
                </a:cubicBezTo>
                <a:cubicBezTo>
                  <a:pt x="690002" y="4511762"/>
                  <a:pt x="783682" y="4583137"/>
                  <a:pt x="801080" y="4549680"/>
                </a:cubicBezTo>
                <a:cubicBezTo>
                  <a:pt x="765392" y="4504624"/>
                  <a:pt x="710077" y="4463138"/>
                  <a:pt x="695355" y="4411837"/>
                </a:cubicBezTo>
                <a:cubicBezTo>
                  <a:pt x="642715" y="4226262"/>
                  <a:pt x="529409" y="4091096"/>
                  <a:pt x="359893" y="3986264"/>
                </a:cubicBezTo>
                <a:cubicBezTo>
                  <a:pt x="311269" y="3955930"/>
                  <a:pt x="279150" y="3901506"/>
                  <a:pt x="212682" y="3892584"/>
                </a:cubicBezTo>
                <a:cubicBezTo>
                  <a:pt x="65025" y="3873402"/>
                  <a:pt x="111866" y="3723515"/>
                  <a:pt x="33799" y="3657047"/>
                </a:cubicBezTo>
                <a:cubicBezTo>
                  <a:pt x="26438" y="3650802"/>
                  <a:pt x="19412" y="3568832"/>
                  <a:pt x="14561" y="3486305"/>
                </a:cubicBezTo>
                <a:lnTo>
                  <a:pt x="12840" y="3453616"/>
                </a:lnTo>
                <a:lnTo>
                  <a:pt x="21095" y="3453948"/>
                </a:lnTo>
                <a:lnTo>
                  <a:pt x="25905" y="3450639"/>
                </a:lnTo>
                <a:lnTo>
                  <a:pt x="27770" y="3466411"/>
                </a:lnTo>
                <a:cubicBezTo>
                  <a:pt x="33262" y="3508951"/>
                  <a:pt x="39263" y="3541509"/>
                  <a:pt x="44951" y="3533479"/>
                </a:cubicBezTo>
                <a:cubicBezTo>
                  <a:pt x="60119" y="3511621"/>
                  <a:pt x="83315" y="3492439"/>
                  <a:pt x="72163" y="3463889"/>
                </a:cubicBezTo>
                <a:cubicBezTo>
                  <a:pt x="67702" y="3451844"/>
                  <a:pt x="70824" y="3410804"/>
                  <a:pt x="36475" y="3443368"/>
                </a:cubicBezTo>
                <a:lnTo>
                  <a:pt x="25905" y="3450639"/>
                </a:lnTo>
                <a:lnTo>
                  <a:pt x="22479" y="3421677"/>
                </a:lnTo>
                <a:cubicBezTo>
                  <a:pt x="19106" y="3391148"/>
                  <a:pt x="16081" y="3360716"/>
                  <a:pt x="13648" y="3339450"/>
                </a:cubicBezTo>
                <a:lnTo>
                  <a:pt x="13062" y="3335036"/>
                </a:lnTo>
                <a:lnTo>
                  <a:pt x="21866" y="3298221"/>
                </a:lnTo>
                <a:cubicBezTo>
                  <a:pt x="52089" y="3197348"/>
                  <a:pt x="110303" y="3084040"/>
                  <a:pt x="175210" y="3078464"/>
                </a:cubicBezTo>
                <a:cubicBezTo>
                  <a:pt x="127925" y="2954896"/>
                  <a:pt x="127925" y="2954896"/>
                  <a:pt x="282273" y="2937945"/>
                </a:cubicBezTo>
                <a:cubicBezTo>
                  <a:pt x="222942" y="2859432"/>
                  <a:pt x="222942" y="2839357"/>
                  <a:pt x="294764" y="2812593"/>
                </a:cubicBezTo>
                <a:cubicBezTo>
                  <a:pt x="363908" y="2786719"/>
                  <a:pt x="440636" y="2778244"/>
                  <a:pt x="504427" y="2738541"/>
                </a:cubicBezTo>
                <a:cubicBezTo>
                  <a:pt x="445542" y="2638170"/>
                  <a:pt x="429038" y="2522185"/>
                  <a:pt x="307254" y="2473116"/>
                </a:cubicBezTo>
                <a:cubicBezTo>
                  <a:pt x="288072" y="2465532"/>
                  <a:pt x="275135" y="2435197"/>
                  <a:pt x="287626" y="2418246"/>
                </a:cubicBezTo>
                <a:cubicBezTo>
                  <a:pt x="331790" y="2355347"/>
                  <a:pt x="268444" y="2234901"/>
                  <a:pt x="405841" y="2221965"/>
                </a:cubicBezTo>
                <a:cubicBezTo>
                  <a:pt x="422793" y="2220181"/>
                  <a:pt x="438406" y="2207690"/>
                  <a:pt x="425023" y="2190292"/>
                </a:cubicBezTo>
                <a:cubicBezTo>
                  <a:pt x="379075" y="2130962"/>
                  <a:pt x="434837" y="2134976"/>
                  <a:pt x="468739" y="2127394"/>
                </a:cubicBezTo>
                <a:cubicBezTo>
                  <a:pt x="509781" y="2118471"/>
                  <a:pt x="556174" y="2144344"/>
                  <a:pt x="594091" y="2112226"/>
                </a:cubicBezTo>
                <a:cubicBezTo>
                  <a:pt x="585170" y="2078323"/>
                  <a:pt x="552160" y="2078769"/>
                  <a:pt x="528963" y="2068063"/>
                </a:cubicBezTo>
                <a:cubicBezTo>
                  <a:pt x="461157" y="2036390"/>
                  <a:pt x="405841" y="1998918"/>
                  <a:pt x="402718" y="1917729"/>
                </a:cubicBezTo>
                <a:cubicBezTo>
                  <a:pt x="400042" y="1852153"/>
                  <a:pt x="392904" y="1794162"/>
                  <a:pt x="486584" y="1774087"/>
                </a:cubicBezTo>
                <a:cubicBezTo>
                  <a:pt x="501304" y="1770965"/>
                  <a:pt x="508888" y="1762489"/>
                  <a:pt x="511565" y="1751337"/>
                </a:cubicBezTo>
                <a:cubicBezTo>
                  <a:pt x="500858" y="1740630"/>
                  <a:pt x="490599" y="1729477"/>
                  <a:pt x="478109" y="1721448"/>
                </a:cubicBezTo>
                <a:cubicBezTo>
                  <a:pt x="436175" y="1695129"/>
                  <a:pt x="421900" y="1656318"/>
                  <a:pt x="409410" y="1615724"/>
                </a:cubicBezTo>
                <a:cubicBezTo>
                  <a:pt x="401380" y="1589851"/>
                  <a:pt x="392012" y="1564424"/>
                  <a:pt x="373722" y="1542118"/>
                </a:cubicBezTo>
                <a:cubicBezTo>
                  <a:pt x="362569" y="1528290"/>
                  <a:pt x="348740" y="1518030"/>
                  <a:pt x="331343" y="1512231"/>
                </a:cubicBezTo>
                <a:cubicBezTo>
                  <a:pt x="316177" y="1506877"/>
                  <a:pt x="311715" y="1499739"/>
                  <a:pt x="321976" y="1486804"/>
                </a:cubicBezTo>
                <a:cubicBezTo>
                  <a:pt x="350972" y="1449777"/>
                  <a:pt x="362569" y="1409182"/>
                  <a:pt x="343388" y="1361897"/>
                </a:cubicBezTo>
                <a:cubicBezTo>
                  <a:pt x="337588" y="1347623"/>
                  <a:pt x="341602" y="1335131"/>
                  <a:pt x="355432" y="1329778"/>
                </a:cubicBezTo>
                <a:cubicBezTo>
                  <a:pt x="412979" y="1307028"/>
                  <a:pt x="427253" y="1254388"/>
                  <a:pt x="451789" y="1209779"/>
                </a:cubicBezTo>
                <a:cubicBezTo>
                  <a:pt x="486584" y="1146434"/>
                  <a:pt x="518256" y="1081751"/>
                  <a:pt x="542344" y="1013052"/>
                </a:cubicBezTo>
                <a:cubicBezTo>
                  <a:pt x="556620" y="972012"/>
                  <a:pt x="570449" y="931417"/>
                  <a:pt x="560635" y="885915"/>
                </a:cubicBezTo>
                <a:cubicBezTo>
                  <a:pt x="558405" y="874764"/>
                  <a:pt x="562419" y="865395"/>
                  <a:pt x="568219" y="856919"/>
                </a:cubicBezTo>
                <a:cubicBezTo>
                  <a:pt x="592754" y="819893"/>
                  <a:pt x="589631" y="780638"/>
                  <a:pt x="570895" y="740043"/>
                </a:cubicBezTo>
                <a:cubicBezTo>
                  <a:pt x="559296" y="715508"/>
                  <a:pt x="560635" y="712385"/>
                  <a:pt x="590077" y="713277"/>
                </a:cubicBezTo>
                <a:cubicBezTo>
                  <a:pt x="649853" y="714616"/>
                  <a:pt x="709184" y="716846"/>
                  <a:pt x="768069" y="709263"/>
                </a:cubicBezTo>
                <a:cubicBezTo>
                  <a:pt x="834090" y="700786"/>
                  <a:pt x="855503" y="681158"/>
                  <a:pt x="805540" y="624505"/>
                </a:cubicBezTo>
                <a:cubicBezTo>
                  <a:pt x="794833" y="612461"/>
                  <a:pt x="785466" y="599078"/>
                  <a:pt x="780559" y="583910"/>
                </a:cubicBezTo>
                <a:cubicBezTo>
                  <a:pt x="776990" y="571866"/>
                  <a:pt x="780113" y="563390"/>
                  <a:pt x="790819" y="557591"/>
                </a:cubicBezTo>
                <a:cubicBezTo>
                  <a:pt x="803310" y="550454"/>
                  <a:pt x="810001" y="560268"/>
                  <a:pt x="817139" y="567404"/>
                </a:cubicBezTo>
                <a:cubicBezTo>
                  <a:pt x="855949" y="605769"/>
                  <a:pt x="904572" y="632089"/>
                  <a:pt x="950966" y="661085"/>
                </a:cubicBezTo>
                <a:cubicBezTo>
                  <a:pt x="1017435" y="703018"/>
                  <a:pt x="1087471" y="740043"/>
                  <a:pt x="1146802" y="790897"/>
                </a:cubicBezTo>
                <a:cubicBezTo>
                  <a:pt x="1161968" y="803835"/>
                  <a:pt x="1186503" y="794021"/>
                  <a:pt x="1188288" y="772161"/>
                </a:cubicBezTo>
                <a:cubicBezTo>
                  <a:pt x="1190072" y="750303"/>
                  <a:pt x="1202116" y="750303"/>
                  <a:pt x="1219960" y="755656"/>
                </a:cubicBezTo>
                <a:cubicBezTo>
                  <a:pt x="1241373" y="761901"/>
                  <a:pt x="1262786" y="768146"/>
                  <a:pt x="1283752" y="775284"/>
                </a:cubicBezTo>
                <a:cubicBezTo>
                  <a:pt x="1305611" y="782868"/>
                  <a:pt x="1315424" y="798927"/>
                  <a:pt x="1317655" y="819002"/>
                </a:cubicBezTo>
                <a:cubicBezTo>
                  <a:pt x="1318101" y="822794"/>
                  <a:pt x="1318213" y="827031"/>
                  <a:pt x="1317209" y="830488"/>
                </a:cubicBezTo>
                <a:lnTo>
                  <a:pt x="1312784" y="834706"/>
                </a:lnTo>
                <a:lnTo>
                  <a:pt x="1307604" y="836392"/>
                </a:lnTo>
                <a:cubicBezTo>
                  <a:pt x="1302209" y="838239"/>
                  <a:pt x="1301818" y="838741"/>
                  <a:pt x="1310071" y="837291"/>
                </a:cubicBezTo>
                <a:lnTo>
                  <a:pt x="1312784" y="834706"/>
                </a:lnTo>
                <a:lnTo>
                  <a:pt x="1335164" y="827421"/>
                </a:lnTo>
                <a:cubicBezTo>
                  <a:pt x="1358695" y="819559"/>
                  <a:pt x="1387691" y="808741"/>
                  <a:pt x="1393044" y="799820"/>
                </a:cubicBezTo>
                <a:cubicBezTo>
                  <a:pt x="1393490" y="798927"/>
                  <a:pt x="1657132" y="863165"/>
                  <a:pt x="1737429" y="903760"/>
                </a:cubicBezTo>
                <a:cubicBezTo>
                  <a:pt x="1787390" y="929187"/>
                  <a:pt x="2773257" y="1331562"/>
                  <a:pt x="4138303" y="1231638"/>
                </a:cubicBezTo>
                <a:cubicBezTo>
                  <a:pt x="4186481" y="1228070"/>
                  <a:pt x="4231982" y="1225838"/>
                  <a:pt x="4278375" y="1224055"/>
                </a:cubicBezTo>
                <a:cubicBezTo>
                  <a:pt x="4688781" y="1205764"/>
                  <a:pt x="5091603" y="1196842"/>
                  <a:pt x="5261564" y="1174984"/>
                </a:cubicBezTo>
                <a:cubicBezTo>
                  <a:pt x="5394500" y="1157586"/>
                  <a:pt x="6074346" y="1010376"/>
                  <a:pt x="6273750" y="885915"/>
                </a:cubicBezTo>
                <a:cubicBezTo>
                  <a:pt x="6477614" y="758332"/>
                  <a:pt x="6669881" y="617367"/>
                  <a:pt x="6861254" y="475956"/>
                </a:cubicBezTo>
                <a:cubicBezTo>
                  <a:pt x="6944228" y="414841"/>
                  <a:pt x="7032555" y="359079"/>
                  <a:pt x="7107498" y="289043"/>
                </a:cubicBezTo>
                <a:cubicBezTo>
                  <a:pt x="7182441" y="218560"/>
                  <a:pt x="7253816" y="145401"/>
                  <a:pt x="7335005" y="80271"/>
                </a:cubicBezTo>
                <a:cubicBezTo>
                  <a:pt x="7358202" y="61535"/>
                  <a:pt x="7381399" y="41461"/>
                  <a:pt x="7415302" y="38338"/>
                </a:cubicBezTo>
                <a:cubicBezTo>
                  <a:pt x="7422886" y="37446"/>
                  <a:pt x="7430915" y="37892"/>
                  <a:pt x="7438499" y="38784"/>
                </a:cubicBezTo>
                <a:cubicBezTo>
                  <a:pt x="7446974" y="39677"/>
                  <a:pt x="7453666" y="44137"/>
                  <a:pt x="7456789" y="51721"/>
                </a:cubicBezTo>
                <a:cubicBezTo>
                  <a:pt x="7459911" y="60197"/>
                  <a:pt x="7454558" y="65104"/>
                  <a:pt x="7448313" y="69564"/>
                </a:cubicBezTo>
                <a:cubicBezTo>
                  <a:pt x="7443852" y="72687"/>
                  <a:pt x="7439392" y="77595"/>
                  <a:pt x="7433593" y="78487"/>
                </a:cubicBezTo>
                <a:cubicBezTo>
                  <a:pt x="7396566" y="83840"/>
                  <a:pt x="7382737" y="111052"/>
                  <a:pt x="7365340" y="135140"/>
                </a:cubicBezTo>
                <a:cubicBezTo>
                  <a:pt x="7357756" y="145401"/>
                  <a:pt x="7349726" y="153430"/>
                  <a:pt x="7363555" y="168151"/>
                </a:cubicBezTo>
                <a:cubicBezTo>
                  <a:pt x="7375599" y="181088"/>
                  <a:pt x="7363109" y="187780"/>
                  <a:pt x="7350619" y="191349"/>
                </a:cubicBezTo>
                <a:cubicBezTo>
                  <a:pt x="7333222" y="196255"/>
                  <a:pt x="7312701" y="195364"/>
                  <a:pt x="7293073" y="211422"/>
                </a:cubicBezTo>
                <a:cubicBezTo>
                  <a:pt x="7366678" y="212761"/>
                  <a:pt x="7397905" y="170382"/>
                  <a:pt x="7431361" y="131125"/>
                </a:cubicBezTo>
                <a:cubicBezTo>
                  <a:pt x="7443852" y="116851"/>
                  <a:pt x="7452328" y="99899"/>
                  <a:pt x="7463034" y="83840"/>
                </a:cubicBezTo>
                <a:cubicBezTo>
                  <a:pt x="7476417" y="64212"/>
                  <a:pt x="7492030" y="63319"/>
                  <a:pt x="7511658" y="80717"/>
                </a:cubicBezTo>
                <a:cubicBezTo>
                  <a:pt x="7529056" y="96330"/>
                  <a:pt x="7537531" y="94993"/>
                  <a:pt x="7543330" y="73579"/>
                </a:cubicBezTo>
                <a:cubicBezTo>
                  <a:pt x="7552253" y="40122"/>
                  <a:pt x="7572773" y="16480"/>
                  <a:pt x="7607569" y="4435"/>
                </a:cubicBezTo>
                <a:cubicBezTo>
                  <a:pt x="7611361" y="3097"/>
                  <a:pt x="7615598" y="978"/>
                  <a:pt x="7619780" y="253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C6AB4DE-A257-D8E0-1075-B49B2AD5093C}"/>
              </a:ext>
            </a:extLst>
          </p:cNvPr>
          <p:cNvSpPr/>
          <p:nvPr/>
        </p:nvSpPr>
        <p:spPr>
          <a:xfrm>
            <a:off x="465815" y="494998"/>
            <a:ext cx="82082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F7824CB9-F636-74B2-1030-B6522616E1D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8B98AD-DA6E-3806-3C1E-1404330FD059}"/>
              </a:ext>
            </a:extLst>
          </p:cNvPr>
          <p:cNvSpPr/>
          <p:nvPr/>
        </p:nvSpPr>
        <p:spPr>
          <a:xfrm>
            <a:off x="465815" y="1243387"/>
            <a:ext cx="17439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AKSAY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EAA42F54-03A1-3A05-9CB9-D8244335A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EA4E7B41-15BB-B007-2CC3-E749EF647F0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DBE0929-834A-916C-FB2F-985AEFF69CC1}"/>
              </a:ext>
            </a:extLst>
          </p:cNvPr>
          <p:cNvSpPr/>
          <p:nvPr/>
        </p:nvSpPr>
        <p:spPr>
          <a:xfrm>
            <a:off x="9131300" y="1243387"/>
            <a:ext cx="2606548" cy="437108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CBCA40-30C2-86BE-BE4C-F84FFFCD2AD2}"/>
              </a:ext>
            </a:extLst>
          </p:cNvPr>
          <p:cNvSpPr txBox="1"/>
          <p:nvPr/>
        </p:nvSpPr>
        <p:spPr>
          <a:xfrm>
            <a:off x="9259015" y="1358455"/>
            <a:ext cx="2292057" cy="3541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SCOPE OF WORK</a:t>
            </a:r>
            <a:br>
              <a:rPr lang="en-US" sz="1400" dirty="0"/>
            </a:br>
            <a:endParaRPr lang="en-US" sz="1400" dirty="0">
              <a:solidFill>
                <a:srgbClr val="FF0000"/>
              </a:solidFill>
            </a:endParaRP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Fabrication</a:t>
            </a: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	Construction and installation</a:t>
            </a: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	Above-ground and underground pipeline</a:t>
            </a: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	Mechanical, static, and rotating equipment</a:t>
            </a: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	Electrical, instrumentation, and telecommunication systems</a:t>
            </a:r>
          </a:p>
          <a:p>
            <a:pPr defTabSz="137160">
              <a:tabLst>
                <a:tab pos="137160" algn="l"/>
              </a:tabLst>
            </a:pP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	Insulation, fire protection, painting and coatings</a:t>
            </a: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CBCB8C-34B2-5FE4-E097-B8F93D291D04}"/>
              </a:ext>
            </a:extLst>
          </p:cNvPr>
          <p:cNvSpPr txBox="1"/>
          <p:nvPr/>
        </p:nvSpPr>
        <p:spPr>
          <a:xfrm>
            <a:off x="572655" y="187252"/>
            <a:ext cx="8101445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MAJOR CONSTRUCTION SERVICES </a:t>
            </a:r>
          </a:p>
        </p:txBody>
      </p:sp>
      <p:pic>
        <p:nvPicPr>
          <p:cNvPr id="11" name="Picture 10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0B40686D-9943-908B-7D17-AC09296912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890" y="4915805"/>
            <a:ext cx="2062519" cy="14587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806526B-9F86-0F66-BFF1-6BDA08BF01FA}"/>
              </a:ext>
            </a:extLst>
          </p:cNvPr>
          <p:cNvSpPr txBox="1"/>
          <p:nvPr/>
        </p:nvSpPr>
        <p:spPr>
          <a:xfrm rot="20057569">
            <a:off x="819937" y="5129145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$100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625B47-2CCC-4483-57FF-8B6C160E44E9}"/>
              </a:ext>
            </a:extLst>
          </p:cNvPr>
          <p:cNvSpPr txBox="1"/>
          <p:nvPr/>
        </p:nvSpPr>
        <p:spPr>
          <a:xfrm rot="20057569">
            <a:off x="1111187" y="5492759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C73C84-0EC2-27AC-1D7E-14CE33B3CEF8}"/>
              </a:ext>
            </a:extLst>
          </p:cNvPr>
          <p:cNvSpPr txBox="1"/>
          <p:nvPr/>
        </p:nvSpPr>
        <p:spPr>
          <a:xfrm rot="3922261">
            <a:off x="227319" y="5690936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pic>
        <p:nvPicPr>
          <p:cNvPr id="2" name="Picture 1" descr="A yellow construction vehicle with a black background&#10;&#10;AI-generated content may be incorrect.">
            <a:extLst>
              <a:ext uri="{FF2B5EF4-FFF2-40B4-BE49-F238E27FC236}">
                <a16:creationId xmlns:a16="http://schemas.microsoft.com/office/drawing/2014/main" id="{E9C68A5A-76F2-B756-E7B3-95556B15A2B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946" r="26648"/>
          <a:stretch/>
        </p:blipFill>
        <p:spPr>
          <a:xfrm>
            <a:off x="9380135" y="3850451"/>
            <a:ext cx="2065378" cy="223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0329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C14BF-5E11-3B28-6F81-A5B39327F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99F65952-F044-3507-7368-D26B3F78B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large green metal structure&#10;&#10;AI-generated content may be incorrect.">
            <a:extLst>
              <a:ext uri="{FF2B5EF4-FFF2-40B4-BE49-F238E27FC236}">
                <a16:creationId xmlns:a16="http://schemas.microsoft.com/office/drawing/2014/main" id="{32F5271E-9796-303E-ED90-25D32B89BC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4260" y="687085"/>
            <a:ext cx="8801100" cy="5955873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056E82-1C2E-B647-8E54-3152E79F3C35}"/>
              </a:ext>
            </a:extLst>
          </p:cNvPr>
          <p:cNvSpPr/>
          <p:nvPr/>
        </p:nvSpPr>
        <p:spPr>
          <a:xfrm>
            <a:off x="465815" y="494998"/>
            <a:ext cx="86654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0B2F2028-1DA0-5B72-D939-4B25E856FAA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F8E8707-EC08-3F9F-C885-C24EAC2285E6}"/>
              </a:ext>
            </a:extLst>
          </p:cNvPr>
          <p:cNvSpPr/>
          <p:nvPr/>
        </p:nvSpPr>
        <p:spPr>
          <a:xfrm>
            <a:off x="465815" y="1243387"/>
            <a:ext cx="17439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TENGIZ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8CA38866-A086-E911-0617-117F3F233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BF2EC74B-A587-8BC0-3543-4C64C9F882D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D1D8FF-391E-C219-3A31-C1E636D3C4C6}"/>
              </a:ext>
            </a:extLst>
          </p:cNvPr>
          <p:cNvSpPr txBox="1"/>
          <p:nvPr/>
        </p:nvSpPr>
        <p:spPr>
          <a:xfrm>
            <a:off x="572655" y="187252"/>
            <a:ext cx="8371869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MASTER CONSTRUCTION SERVICES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C763771-C5A8-4F4B-8388-F3ACE537AC11}"/>
              </a:ext>
            </a:extLst>
          </p:cNvPr>
          <p:cNvSpPr/>
          <p:nvPr/>
        </p:nvSpPr>
        <p:spPr>
          <a:xfrm>
            <a:off x="8944524" y="1066426"/>
            <a:ext cx="2829031" cy="475248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94C798-DD48-58F4-AA8D-031278091B2A}"/>
              </a:ext>
            </a:extLst>
          </p:cNvPr>
          <p:cNvSpPr txBox="1"/>
          <p:nvPr/>
        </p:nvSpPr>
        <p:spPr>
          <a:xfrm>
            <a:off x="8997951" y="1160964"/>
            <a:ext cx="27524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/>
              </a:rPr>
              <a:t>Client: </a:t>
            </a:r>
            <a:r>
              <a:rPr lang="en-US" sz="1200" b="1" dirty="0" err="1">
                <a:latin typeface="Arial"/>
              </a:rPr>
              <a:t>Tengizchevroil</a:t>
            </a:r>
            <a:r>
              <a:rPr lang="en-US" sz="1200" b="1" dirty="0">
                <a:latin typeface="Arial"/>
              </a:rPr>
              <a:t> (TCO)</a:t>
            </a: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Construction and installation works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Pipeline: Above-ground and underground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Mechanical equipment: Static and rotating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Electrical: Instrumentation and telecommunications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Insulation: Fireproofing, painting, and coatings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Well pad preparation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6" name="Picture 2" descr="Home">
            <a:extLst>
              <a:ext uri="{FF2B5EF4-FFF2-40B4-BE49-F238E27FC236}">
                <a16:creationId xmlns:a16="http://schemas.microsoft.com/office/drawing/2014/main" id="{1421EE0F-F382-6697-6E6C-283267284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32768" y="1453134"/>
            <a:ext cx="1082797" cy="108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A close-up of a control panel&#10;&#10;AI-generated content may be incorrect.">
            <a:extLst>
              <a:ext uri="{FF2B5EF4-FFF2-40B4-BE49-F238E27FC236}">
                <a16:creationId xmlns:a16="http://schemas.microsoft.com/office/drawing/2014/main" id="{9F707773-D06B-8ED3-5467-C0901C4AF3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1299" y="4682359"/>
            <a:ext cx="2467909" cy="160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042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BAA83-6128-7758-460F-C9E3D52F5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79DEB466-9DB4-251D-F2E4-F20311800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91CE08-FCB1-900A-5E1E-5953707DDC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9488" y="296718"/>
            <a:ext cx="8612953" cy="6288233"/>
          </a:xfrm>
          <a:custGeom>
            <a:avLst/>
            <a:gdLst/>
            <a:ahLst/>
            <a:cxnLst/>
            <a:rect l="l" t="t" r="r" b="b"/>
            <a:pathLst>
              <a:path w="8279548" h="6044817">
                <a:moveTo>
                  <a:pt x="8670" y="3353401"/>
                </a:moveTo>
                <a:lnTo>
                  <a:pt x="9145" y="3371492"/>
                </a:lnTo>
                <a:cubicBezTo>
                  <a:pt x="9699" y="3387565"/>
                  <a:pt x="10447" y="3405952"/>
                  <a:pt x="11359" y="3425479"/>
                </a:cubicBezTo>
                <a:lnTo>
                  <a:pt x="12840" y="3453616"/>
                </a:lnTo>
                <a:lnTo>
                  <a:pt x="10088" y="3453505"/>
                </a:lnTo>
                <a:cubicBezTo>
                  <a:pt x="-1786" y="3446192"/>
                  <a:pt x="-2668" y="3413238"/>
                  <a:pt x="4780" y="3369666"/>
                </a:cubicBezTo>
                <a:close/>
                <a:moveTo>
                  <a:pt x="8372" y="3312218"/>
                </a:moveTo>
                <a:cubicBezTo>
                  <a:pt x="8874" y="3309151"/>
                  <a:pt x="9584" y="3310642"/>
                  <a:pt x="10474" y="3315559"/>
                </a:cubicBezTo>
                <a:lnTo>
                  <a:pt x="13062" y="3335036"/>
                </a:lnTo>
                <a:lnTo>
                  <a:pt x="8670" y="3353401"/>
                </a:lnTo>
                <a:lnTo>
                  <a:pt x="8092" y="3331389"/>
                </a:lnTo>
                <a:cubicBezTo>
                  <a:pt x="7953" y="3321118"/>
                  <a:pt x="8037" y="3314336"/>
                  <a:pt x="8372" y="3312218"/>
                </a:cubicBezTo>
                <a:close/>
                <a:moveTo>
                  <a:pt x="7241326" y="1569777"/>
                </a:moveTo>
                <a:cubicBezTo>
                  <a:pt x="7223035" y="1582267"/>
                  <a:pt x="7204746" y="1594758"/>
                  <a:pt x="7186456" y="1607248"/>
                </a:cubicBezTo>
                <a:cubicBezTo>
                  <a:pt x="7196717" y="1604126"/>
                  <a:pt x="7207869" y="1601003"/>
                  <a:pt x="7218575" y="1597880"/>
                </a:cubicBezTo>
                <a:cubicBezTo>
                  <a:pt x="7227497" y="1590296"/>
                  <a:pt x="7236865" y="1583160"/>
                  <a:pt x="7245787" y="1575129"/>
                </a:cubicBezTo>
                <a:cubicBezTo>
                  <a:pt x="7244449" y="1573345"/>
                  <a:pt x="7242665" y="1571561"/>
                  <a:pt x="7241326" y="1569777"/>
                </a:cubicBezTo>
                <a:close/>
                <a:moveTo>
                  <a:pt x="6913001" y="943907"/>
                </a:moveTo>
                <a:cubicBezTo>
                  <a:pt x="6803262" y="1018851"/>
                  <a:pt x="6693523" y="1094241"/>
                  <a:pt x="6583784" y="1169185"/>
                </a:cubicBezTo>
                <a:cubicBezTo>
                  <a:pt x="6585569" y="1170969"/>
                  <a:pt x="6586907" y="1172754"/>
                  <a:pt x="6588692" y="1174538"/>
                </a:cubicBezTo>
                <a:cubicBezTo>
                  <a:pt x="6709136" y="1111193"/>
                  <a:pt x="6822890" y="1040710"/>
                  <a:pt x="6913001" y="943907"/>
                </a:cubicBezTo>
                <a:close/>
                <a:moveTo>
                  <a:pt x="7619780" y="253"/>
                </a:moveTo>
                <a:cubicBezTo>
                  <a:pt x="7623962" y="-472"/>
                  <a:pt x="7628088" y="197"/>
                  <a:pt x="7631657" y="4435"/>
                </a:cubicBezTo>
                <a:cubicBezTo>
                  <a:pt x="7637902" y="11572"/>
                  <a:pt x="7632550" y="20049"/>
                  <a:pt x="7628088" y="26294"/>
                </a:cubicBezTo>
                <a:cubicBezTo>
                  <a:pt x="7620059" y="37446"/>
                  <a:pt x="7612921" y="48152"/>
                  <a:pt x="7609799" y="61535"/>
                </a:cubicBezTo>
                <a:cubicBezTo>
                  <a:pt x="7607569" y="70457"/>
                  <a:pt x="7605337" y="80271"/>
                  <a:pt x="7611583" y="86962"/>
                </a:cubicBezTo>
                <a:cubicBezTo>
                  <a:pt x="7637456" y="115512"/>
                  <a:pt x="7618720" y="128895"/>
                  <a:pt x="7596416" y="144062"/>
                </a:cubicBezTo>
                <a:cubicBezTo>
                  <a:pt x="7565636" y="164583"/>
                  <a:pt x="7553591" y="194916"/>
                  <a:pt x="7560728" y="231050"/>
                </a:cubicBezTo>
                <a:cubicBezTo>
                  <a:pt x="7563405" y="245772"/>
                  <a:pt x="7561621" y="254693"/>
                  <a:pt x="7543330" y="254247"/>
                </a:cubicBezTo>
                <a:cubicBezTo>
                  <a:pt x="7536194" y="254247"/>
                  <a:pt x="7534409" y="259155"/>
                  <a:pt x="7531732" y="264507"/>
                </a:cubicBezTo>
                <a:cubicBezTo>
                  <a:pt x="7474633" y="390752"/>
                  <a:pt x="7392105" y="501383"/>
                  <a:pt x="7295303" y="603092"/>
                </a:cubicBezTo>
                <a:cubicBezTo>
                  <a:pt x="7216791" y="685620"/>
                  <a:pt x="7130248" y="760117"/>
                  <a:pt x="7040584" y="832385"/>
                </a:cubicBezTo>
                <a:cubicBezTo>
                  <a:pt x="7037908" y="834615"/>
                  <a:pt x="7035231" y="837291"/>
                  <a:pt x="7033892" y="841752"/>
                </a:cubicBezTo>
                <a:cubicBezTo>
                  <a:pt x="7076271" y="832831"/>
                  <a:pt x="7112851" y="814540"/>
                  <a:pt x="7148093" y="794021"/>
                </a:cubicBezTo>
                <a:cubicBezTo>
                  <a:pt x="7241772" y="739597"/>
                  <a:pt x="7320730" y="669114"/>
                  <a:pt x="7400581" y="599969"/>
                </a:cubicBezTo>
                <a:cubicBezTo>
                  <a:pt x="7449206" y="557591"/>
                  <a:pt x="7499167" y="516550"/>
                  <a:pt x="7552699" y="479079"/>
                </a:cubicBezTo>
                <a:cubicBezTo>
                  <a:pt x="7561621" y="472833"/>
                  <a:pt x="7567866" y="464803"/>
                  <a:pt x="7574111" y="456774"/>
                </a:cubicBezTo>
                <a:cubicBezTo>
                  <a:pt x="7577680" y="452313"/>
                  <a:pt x="7582140" y="448298"/>
                  <a:pt x="7589278" y="450083"/>
                </a:cubicBezTo>
                <a:cubicBezTo>
                  <a:pt x="7598201" y="452313"/>
                  <a:pt x="7599092" y="459004"/>
                  <a:pt x="7599985" y="465696"/>
                </a:cubicBezTo>
                <a:cubicBezTo>
                  <a:pt x="7602661" y="487108"/>
                  <a:pt x="7596862" y="506290"/>
                  <a:pt x="7585709" y="524580"/>
                </a:cubicBezTo>
                <a:cubicBezTo>
                  <a:pt x="7556713" y="571419"/>
                  <a:pt x="7513889" y="607553"/>
                  <a:pt x="7469725" y="641903"/>
                </a:cubicBezTo>
                <a:cubicBezTo>
                  <a:pt x="7412626" y="686066"/>
                  <a:pt x="7357310" y="732014"/>
                  <a:pt x="7306902" y="782422"/>
                </a:cubicBezTo>
                <a:cubicBezTo>
                  <a:pt x="7303333" y="785991"/>
                  <a:pt x="7296642" y="788221"/>
                  <a:pt x="7298872" y="798481"/>
                </a:cubicBezTo>
                <a:cubicBezTo>
                  <a:pt x="7330544" y="774838"/>
                  <a:pt x="7360433" y="751642"/>
                  <a:pt x="7390767" y="729336"/>
                </a:cubicBezTo>
                <a:cubicBezTo>
                  <a:pt x="7420655" y="707032"/>
                  <a:pt x="7450990" y="684727"/>
                  <a:pt x="7480878" y="662869"/>
                </a:cubicBezTo>
                <a:cubicBezTo>
                  <a:pt x="7488016" y="657516"/>
                  <a:pt x="7495599" y="649932"/>
                  <a:pt x="7505859" y="656624"/>
                </a:cubicBezTo>
                <a:cubicBezTo>
                  <a:pt x="7516565" y="663315"/>
                  <a:pt x="7515227" y="674467"/>
                  <a:pt x="7512550" y="683389"/>
                </a:cubicBezTo>
                <a:cubicBezTo>
                  <a:pt x="7504075" y="709708"/>
                  <a:pt x="7489353" y="732905"/>
                  <a:pt x="7469725" y="753426"/>
                </a:cubicBezTo>
                <a:cubicBezTo>
                  <a:pt x="7402812" y="821232"/>
                  <a:pt x="7325638" y="879670"/>
                  <a:pt x="7253816" y="943015"/>
                </a:cubicBezTo>
                <a:cubicBezTo>
                  <a:pt x="7215006" y="977365"/>
                  <a:pt x="7179319" y="1013945"/>
                  <a:pt x="7145415" y="1051862"/>
                </a:cubicBezTo>
                <a:cubicBezTo>
                  <a:pt x="7137832" y="1060338"/>
                  <a:pt x="7138279" y="1068368"/>
                  <a:pt x="7140509" y="1078182"/>
                </a:cubicBezTo>
                <a:cubicBezTo>
                  <a:pt x="7149430" y="1117885"/>
                  <a:pt x="7135602" y="1131267"/>
                  <a:pt x="7090992" y="1123684"/>
                </a:cubicBezTo>
                <a:cubicBezTo>
                  <a:pt x="7077164" y="1121452"/>
                  <a:pt x="7067796" y="1123684"/>
                  <a:pt x="7059320" y="1133051"/>
                </a:cubicBezTo>
                <a:cubicBezTo>
                  <a:pt x="6956718" y="1249035"/>
                  <a:pt x="6835381" y="1346730"/>
                  <a:pt x="6702891" y="1433718"/>
                </a:cubicBezTo>
                <a:cubicBezTo>
                  <a:pt x="6648914" y="1468959"/>
                  <a:pt x="6593152" y="1502417"/>
                  <a:pt x="6536499" y="1533643"/>
                </a:cubicBezTo>
                <a:cubicBezTo>
                  <a:pt x="6536499" y="1535873"/>
                  <a:pt x="6536499" y="1538551"/>
                  <a:pt x="6536499" y="1540781"/>
                </a:cubicBezTo>
                <a:cubicBezTo>
                  <a:pt x="6536945" y="1543903"/>
                  <a:pt x="6537391" y="1545687"/>
                  <a:pt x="6537836" y="1548365"/>
                </a:cubicBezTo>
                <a:cubicBezTo>
                  <a:pt x="6617688" y="1500186"/>
                  <a:pt x="6696646" y="1450670"/>
                  <a:pt x="6773821" y="1398477"/>
                </a:cubicBezTo>
                <a:cubicBezTo>
                  <a:pt x="6983038" y="1257066"/>
                  <a:pt x="7182888" y="1105393"/>
                  <a:pt x="7385860" y="957290"/>
                </a:cubicBezTo>
                <a:cubicBezTo>
                  <a:pt x="7454112" y="907327"/>
                  <a:pt x="7508089" y="843536"/>
                  <a:pt x="7569650" y="787329"/>
                </a:cubicBezTo>
                <a:cubicBezTo>
                  <a:pt x="7610691" y="749857"/>
                  <a:pt x="7649948" y="710601"/>
                  <a:pt x="7697679" y="679821"/>
                </a:cubicBezTo>
                <a:cubicBezTo>
                  <a:pt x="7717307" y="667330"/>
                  <a:pt x="7737827" y="656177"/>
                  <a:pt x="7764147" y="659300"/>
                </a:cubicBezTo>
                <a:cubicBezTo>
                  <a:pt x="7774407" y="660639"/>
                  <a:pt x="7786005" y="663315"/>
                  <a:pt x="7789574" y="674913"/>
                </a:cubicBezTo>
                <a:cubicBezTo>
                  <a:pt x="7792698" y="686512"/>
                  <a:pt x="7783329" y="691865"/>
                  <a:pt x="7774853" y="696771"/>
                </a:cubicBezTo>
                <a:cubicBezTo>
                  <a:pt x="7772623" y="698110"/>
                  <a:pt x="7770392" y="699895"/>
                  <a:pt x="7768162" y="699895"/>
                </a:cubicBezTo>
                <a:cubicBezTo>
                  <a:pt x="7725783" y="702571"/>
                  <a:pt x="7715969" y="736474"/>
                  <a:pt x="7695894" y="761010"/>
                </a:cubicBezTo>
                <a:cubicBezTo>
                  <a:pt x="7689649" y="768593"/>
                  <a:pt x="7689203" y="776177"/>
                  <a:pt x="7695894" y="785098"/>
                </a:cubicBezTo>
                <a:cubicBezTo>
                  <a:pt x="7707940" y="801157"/>
                  <a:pt x="7699463" y="808295"/>
                  <a:pt x="7683404" y="812756"/>
                </a:cubicBezTo>
                <a:cubicBezTo>
                  <a:pt x="7667345" y="817217"/>
                  <a:pt x="7649948" y="818555"/>
                  <a:pt x="7632550" y="828816"/>
                </a:cubicBezTo>
                <a:cubicBezTo>
                  <a:pt x="7660207" y="837291"/>
                  <a:pt x="7679389" y="828370"/>
                  <a:pt x="7697233" y="817217"/>
                </a:cubicBezTo>
                <a:cubicBezTo>
                  <a:pt x="7737382" y="792682"/>
                  <a:pt x="7763254" y="756548"/>
                  <a:pt x="7787790" y="719522"/>
                </a:cubicBezTo>
                <a:cubicBezTo>
                  <a:pt x="7792698" y="712385"/>
                  <a:pt x="7796712" y="704355"/>
                  <a:pt x="7803403" y="698556"/>
                </a:cubicBezTo>
                <a:cubicBezTo>
                  <a:pt x="7815894" y="686958"/>
                  <a:pt x="7829277" y="685620"/>
                  <a:pt x="7844443" y="699895"/>
                </a:cubicBezTo>
                <a:cubicBezTo>
                  <a:pt x="7864518" y="718631"/>
                  <a:pt x="7871655" y="717292"/>
                  <a:pt x="7878347" y="693204"/>
                </a:cubicBezTo>
                <a:cubicBezTo>
                  <a:pt x="7887269" y="660639"/>
                  <a:pt x="7907343" y="637888"/>
                  <a:pt x="7941692" y="625844"/>
                </a:cubicBezTo>
                <a:cubicBezTo>
                  <a:pt x="7948829" y="623166"/>
                  <a:pt x="7956413" y="619597"/>
                  <a:pt x="7963996" y="625397"/>
                </a:cubicBezTo>
                <a:cubicBezTo>
                  <a:pt x="7972026" y="632089"/>
                  <a:pt x="7966674" y="638779"/>
                  <a:pt x="7963551" y="645026"/>
                </a:cubicBezTo>
                <a:cubicBezTo>
                  <a:pt x="7959090" y="654840"/>
                  <a:pt x="7953737" y="664653"/>
                  <a:pt x="7949722" y="674913"/>
                </a:cubicBezTo>
                <a:cubicBezTo>
                  <a:pt x="7942584" y="691419"/>
                  <a:pt x="7941245" y="708817"/>
                  <a:pt x="7954628" y="724876"/>
                </a:cubicBezTo>
                <a:cubicBezTo>
                  <a:pt x="7964443" y="736474"/>
                  <a:pt x="7963551" y="744058"/>
                  <a:pt x="7950614" y="752087"/>
                </a:cubicBezTo>
                <a:cubicBezTo>
                  <a:pt x="7909127" y="777069"/>
                  <a:pt x="7882808" y="809634"/>
                  <a:pt x="7897083" y="860488"/>
                </a:cubicBezTo>
                <a:cubicBezTo>
                  <a:pt x="7899313" y="867626"/>
                  <a:pt x="7896636" y="874764"/>
                  <a:pt x="7888161" y="874317"/>
                </a:cubicBezTo>
                <a:cubicBezTo>
                  <a:pt x="7869425" y="872979"/>
                  <a:pt x="7866303" y="884578"/>
                  <a:pt x="7860949" y="896622"/>
                </a:cubicBezTo>
                <a:cubicBezTo>
                  <a:pt x="7808757" y="1012160"/>
                  <a:pt x="7733367" y="1112977"/>
                  <a:pt x="7646379" y="1207549"/>
                </a:cubicBezTo>
                <a:cubicBezTo>
                  <a:pt x="7560282" y="1301229"/>
                  <a:pt x="7463480" y="1385094"/>
                  <a:pt x="7360433" y="1465391"/>
                </a:cubicBezTo>
                <a:cubicBezTo>
                  <a:pt x="7389429" y="1462714"/>
                  <a:pt x="7426901" y="1446209"/>
                  <a:pt x="7463034" y="1427027"/>
                </a:cubicBezTo>
                <a:cubicBezTo>
                  <a:pt x="7558498" y="1375726"/>
                  <a:pt x="7637011" y="1306135"/>
                  <a:pt x="7716861" y="1237883"/>
                </a:cubicBezTo>
                <a:cubicBezTo>
                  <a:pt x="7772623" y="1190151"/>
                  <a:pt x="7827046" y="1141081"/>
                  <a:pt x="7889500" y="1100040"/>
                </a:cubicBezTo>
                <a:cubicBezTo>
                  <a:pt x="7896636" y="1095579"/>
                  <a:pt x="7901544" y="1089780"/>
                  <a:pt x="7905559" y="1082642"/>
                </a:cubicBezTo>
                <a:cubicBezTo>
                  <a:pt x="7909127" y="1076397"/>
                  <a:pt x="7914481" y="1070598"/>
                  <a:pt x="7923848" y="1073274"/>
                </a:cubicBezTo>
                <a:cubicBezTo>
                  <a:pt x="7933216" y="1076397"/>
                  <a:pt x="7934109" y="1084427"/>
                  <a:pt x="7934109" y="1091565"/>
                </a:cubicBezTo>
                <a:cubicBezTo>
                  <a:pt x="7932770" y="1118330"/>
                  <a:pt x="7925186" y="1142419"/>
                  <a:pt x="7908682" y="1163831"/>
                </a:cubicBezTo>
                <a:cubicBezTo>
                  <a:pt x="7876563" y="1206657"/>
                  <a:pt x="7833738" y="1240114"/>
                  <a:pt x="7790913" y="1273570"/>
                </a:cubicBezTo>
                <a:cubicBezTo>
                  <a:pt x="7731582" y="1319518"/>
                  <a:pt x="7676712" y="1369481"/>
                  <a:pt x="7627197" y="1425243"/>
                </a:cubicBezTo>
                <a:cubicBezTo>
                  <a:pt x="7662883" y="1398031"/>
                  <a:pt x="7698572" y="1370372"/>
                  <a:pt x="7734705" y="1343161"/>
                </a:cubicBezTo>
                <a:cubicBezTo>
                  <a:pt x="7761917" y="1322641"/>
                  <a:pt x="7790020" y="1303012"/>
                  <a:pt x="7817678" y="1282938"/>
                </a:cubicBezTo>
                <a:cubicBezTo>
                  <a:pt x="7824370" y="1278032"/>
                  <a:pt x="7831507" y="1272679"/>
                  <a:pt x="7840874" y="1279370"/>
                </a:cubicBezTo>
                <a:cubicBezTo>
                  <a:pt x="7849351" y="1285169"/>
                  <a:pt x="7848012" y="1293645"/>
                  <a:pt x="7846228" y="1301675"/>
                </a:cubicBezTo>
                <a:cubicBezTo>
                  <a:pt x="7839537" y="1333347"/>
                  <a:pt x="7820801" y="1358774"/>
                  <a:pt x="7797604" y="1381525"/>
                </a:cubicBezTo>
                <a:cubicBezTo>
                  <a:pt x="7769501" y="1408737"/>
                  <a:pt x="7740058" y="1434611"/>
                  <a:pt x="7709724" y="1460484"/>
                </a:cubicBezTo>
                <a:cubicBezTo>
                  <a:pt x="7742288" y="1453346"/>
                  <a:pt x="7774853" y="1446209"/>
                  <a:pt x="7807418" y="1440410"/>
                </a:cubicBezTo>
                <a:cubicBezTo>
                  <a:pt x="7792698" y="1492156"/>
                  <a:pt x="7758348" y="1502417"/>
                  <a:pt x="7727568" y="1510446"/>
                </a:cubicBezTo>
                <a:cubicBezTo>
                  <a:pt x="7686080" y="1520706"/>
                  <a:pt x="7646379" y="1533643"/>
                  <a:pt x="7607122" y="1548365"/>
                </a:cubicBezTo>
                <a:cubicBezTo>
                  <a:pt x="7590617" y="1563085"/>
                  <a:pt x="7574111" y="1577361"/>
                  <a:pt x="7558052" y="1592527"/>
                </a:cubicBezTo>
                <a:cubicBezTo>
                  <a:pt x="7541546" y="1608141"/>
                  <a:pt x="7525933" y="1623754"/>
                  <a:pt x="7510320" y="1640259"/>
                </a:cubicBezTo>
                <a:cubicBezTo>
                  <a:pt x="7499167" y="1652303"/>
                  <a:pt x="7485785" y="1662564"/>
                  <a:pt x="7498721" y="1683084"/>
                </a:cubicBezTo>
                <a:cubicBezTo>
                  <a:pt x="7504521" y="1692452"/>
                  <a:pt x="7466603" y="1743307"/>
                  <a:pt x="7454558" y="1746429"/>
                </a:cubicBezTo>
                <a:cubicBezTo>
                  <a:pt x="7452773" y="1746875"/>
                  <a:pt x="7450990" y="1747322"/>
                  <a:pt x="7449652" y="1747322"/>
                </a:cubicBezTo>
                <a:cubicBezTo>
                  <a:pt x="7423777" y="1745538"/>
                  <a:pt x="7417978" y="1760705"/>
                  <a:pt x="7417532" y="1779887"/>
                </a:cubicBezTo>
                <a:cubicBezTo>
                  <a:pt x="7417087" y="1798622"/>
                  <a:pt x="7421547" y="1821819"/>
                  <a:pt x="7386306" y="1812451"/>
                </a:cubicBezTo>
                <a:cubicBezTo>
                  <a:pt x="7382291" y="1811559"/>
                  <a:pt x="7381399" y="1814235"/>
                  <a:pt x="7379615" y="1817358"/>
                </a:cubicBezTo>
                <a:cubicBezTo>
                  <a:pt x="7341251" y="1897208"/>
                  <a:pt x="7276567" y="1958770"/>
                  <a:pt x="7212776" y="2020331"/>
                </a:cubicBezTo>
                <a:cubicBezTo>
                  <a:pt x="7209207" y="2023454"/>
                  <a:pt x="7205638" y="2026576"/>
                  <a:pt x="7202070" y="2029699"/>
                </a:cubicBezTo>
                <a:cubicBezTo>
                  <a:pt x="7268983" y="2014086"/>
                  <a:pt x="7489800" y="1994011"/>
                  <a:pt x="7554483" y="2000703"/>
                </a:cubicBezTo>
                <a:cubicBezTo>
                  <a:pt x="7612029" y="2006502"/>
                  <a:pt x="7937231" y="1909254"/>
                  <a:pt x="8004591" y="1851708"/>
                </a:cubicBezTo>
                <a:cubicBezTo>
                  <a:pt x="8013959" y="1896763"/>
                  <a:pt x="7993885" y="1914606"/>
                  <a:pt x="7977825" y="1935127"/>
                </a:cubicBezTo>
                <a:cubicBezTo>
                  <a:pt x="7955075" y="1964123"/>
                  <a:pt x="7951506" y="1984644"/>
                  <a:pt x="7994331" y="2007840"/>
                </a:cubicBezTo>
                <a:cubicBezTo>
                  <a:pt x="8117007" y="2073862"/>
                  <a:pt x="8115669" y="2076092"/>
                  <a:pt x="8000576" y="2165757"/>
                </a:cubicBezTo>
                <a:cubicBezTo>
                  <a:pt x="7995223" y="2169772"/>
                  <a:pt x="7997900" y="2182708"/>
                  <a:pt x="7996561" y="2191631"/>
                </a:cubicBezTo>
                <a:cubicBezTo>
                  <a:pt x="8026450" y="2205014"/>
                  <a:pt x="8061691" y="2170218"/>
                  <a:pt x="8097378" y="2207690"/>
                </a:cubicBezTo>
                <a:cubicBezTo>
                  <a:pt x="7943477" y="2372298"/>
                  <a:pt x="7709277" y="2528878"/>
                  <a:pt x="7496937" y="2652445"/>
                </a:cubicBezTo>
                <a:cubicBezTo>
                  <a:pt x="7668683" y="2693040"/>
                  <a:pt x="7771731" y="2550290"/>
                  <a:pt x="7897975" y="2568579"/>
                </a:cubicBezTo>
                <a:cubicBezTo>
                  <a:pt x="7960875" y="2613189"/>
                  <a:pt x="7773515" y="2685456"/>
                  <a:pt x="7952398" y="2706423"/>
                </a:cubicBezTo>
                <a:cubicBezTo>
                  <a:pt x="7874778" y="2745678"/>
                  <a:pt x="7817232" y="2784043"/>
                  <a:pt x="7763701" y="2829098"/>
                </a:cubicBezTo>
                <a:cubicBezTo>
                  <a:pt x="7668683" y="2909841"/>
                  <a:pt x="7649948" y="2963373"/>
                  <a:pt x="7693664" y="3071773"/>
                </a:cubicBezTo>
                <a:cubicBezTo>
                  <a:pt x="7722660" y="3143148"/>
                  <a:pt x="7764593" y="3208723"/>
                  <a:pt x="7727568" y="3293927"/>
                </a:cubicBezTo>
                <a:cubicBezTo>
                  <a:pt x="7702141" y="3352365"/>
                  <a:pt x="7711954" y="3390729"/>
                  <a:pt x="7808311" y="3364409"/>
                </a:cubicBezTo>
                <a:cubicBezTo>
                  <a:pt x="7912249" y="3336306"/>
                  <a:pt x="7951506" y="3388945"/>
                  <a:pt x="7925186" y="3491100"/>
                </a:cubicBezTo>
                <a:cubicBezTo>
                  <a:pt x="7908235" y="3556676"/>
                  <a:pt x="7926079" y="3577197"/>
                  <a:pt x="7997454" y="3569613"/>
                </a:cubicBezTo>
                <a:cubicBezTo>
                  <a:pt x="8076413" y="3561136"/>
                  <a:pt x="8151355" y="3518312"/>
                  <a:pt x="8249050" y="3538832"/>
                </a:cubicBezTo>
                <a:cubicBezTo>
                  <a:pt x="8170985" y="3658385"/>
                  <a:pt x="8004145" y="3624482"/>
                  <a:pt x="7913142" y="3738236"/>
                </a:cubicBezTo>
                <a:cubicBezTo>
                  <a:pt x="8021543" y="3738682"/>
                  <a:pt x="8104516" y="3738236"/>
                  <a:pt x="8184813" y="3713254"/>
                </a:cubicBezTo>
                <a:cubicBezTo>
                  <a:pt x="8218270" y="3702995"/>
                  <a:pt x="8254850" y="3692735"/>
                  <a:pt x="8273586" y="3727083"/>
                </a:cubicBezTo>
                <a:cubicBezTo>
                  <a:pt x="8295890" y="3768570"/>
                  <a:pt x="8250389" y="3784184"/>
                  <a:pt x="8223177" y="3791767"/>
                </a:cubicBezTo>
                <a:cubicBezTo>
                  <a:pt x="8146449" y="3812734"/>
                  <a:pt x="8087564" y="3862249"/>
                  <a:pt x="8023773" y="3901059"/>
                </a:cubicBezTo>
                <a:cubicBezTo>
                  <a:pt x="7884146" y="3986264"/>
                  <a:pt x="7730689" y="4057192"/>
                  <a:pt x="7612475" y="4197266"/>
                </a:cubicBezTo>
                <a:cubicBezTo>
                  <a:pt x="7761024" y="4161579"/>
                  <a:pt x="7872102" y="4078159"/>
                  <a:pt x="8010390" y="4061208"/>
                </a:cubicBezTo>
                <a:cubicBezTo>
                  <a:pt x="7890391" y="4189236"/>
                  <a:pt x="7736489" y="4272656"/>
                  <a:pt x="7590617" y="4365889"/>
                </a:cubicBezTo>
                <a:cubicBezTo>
                  <a:pt x="7549130" y="4392209"/>
                  <a:pt x="7506751" y="4410052"/>
                  <a:pt x="7497384" y="4467153"/>
                </a:cubicBezTo>
                <a:cubicBezTo>
                  <a:pt x="7479093" y="4577783"/>
                  <a:pt x="7425116" y="4669679"/>
                  <a:pt x="7308686" y="4718303"/>
                </a:cubicBezTo>
                <a:cubicBezTo>
                  <a:pt x="7307793" y="4718749"/>
                  <a:pt x="7314039" y="4735255"/>
                  <a:pt x="7318054" y="4746853"/>
                </a:cubicBezTo>
                <a:cubicBezTo>
                  <a:pt x="7388982" y="4750422"/>
                  <a:pt x="7444744" y="4684845"/>
                  <a:pt x="7535747" y="4706259"/>
                </a:cubicBezTo>
                <a:cubicBezTo>
                  <a:pt x="7449206" y="4795031"/>
                  <a:pt x="7376492" y="4874882"/>
                  <a:pt x="7253370" y="4917261"/>
                </a:cubicBezTo>
                <a:cubicBezTo>
                  <a:pt x="7154784" y="4951164"/>
                  <a:pt x="7033000" y="4970345"/>
                  <a:pt x="6961625" y="5079638"/>
                </a:cubicBezTo>
                <a:cubicBezTo>
                  <a:pt x="7044599" y="5101051"/>
                  <a:pt x="7106605" y="5074285"/>
                  <a:pt x="7168612" y="5055104"/>
                </a:cubicBezTo>
                <a:cubicBezTo>
                  <a:pt x="7264077" y="5025661"/>
                  <a:pt x="7357756" y="4992204"/>
                  <a:pt x="7453220" y="4962316"/>
                </a:cubicBezTo>
                <a:cubicBezTo>
                  <a:pt x="7489353" y="4951164"/>
                  <a:pt x="7529056" y="4942688"/>
                  <a:pt x="7552253" y="4997111"/>
                </a:cubicBezTo>
                <a:cubicBezTo>
                  <a:pt x="7431361" y="5008709"/>
                  <a:pt x="7358649" y="5081869"/>
                  <a:pt x="7282812" y="5150568"/>
                </a:cubicBezTo>
                <a:cubicBezTo>
                  <a:pt x="7239987" y="5189378"/>
                  <a:pt x="7205192" y="5241125"/>
                  <a:pt x="7128464" y="5221497"/>
                </a:cubicBezTo>
                <a:cubicBezTo>
                  <a:pt x="7087869" y="5211236"/>
                  <a:pt x="7061996" y="5240233"/>
                  <a:pt x="7066457" y="5275920"/>
                </a:cubicBezTo>
                <a:cubicBezTo>
                  <a:pt x="7081624" y="5401718"/>
                  <a:pt x="6987498" y="5445881"/>
                  <a:pt x="6889805" y="5469970"/>
                </a:cubicBezTo>
                <a:cubicBezTo>
                  <a:pt x="6705122" y="5515918"/>
                  <a:pt x="6551219" y="5623426"/>
                  <a:pt x="6371444" y="5682310"/>
                </a:cubicBezTo>
                <a:cubicBezTo>
                  <a:pt x="6196576" y="5739411"/>
                  <a:pt x="4884170" y="6004390"/>
                  <a:pt x="4551831" y="6030710"/>
                </a:cubicBezTo>
                <a:cubicBezTo>
                  <a:pt x="2518092" y="6191749"/>
                  <a:pt x="1055352" y="4921275"/>
                  <a:pt x="1048661" y="4903878"/>
                </a:cubicBezTo>
                <a:cubicBezTo>
                  <a:pt x="1017880" y="4822243"/>
                  <a:pt x="941599" y="4787001"/>
                  <a:pt x="872455" y="4743284"/>
                </a:cubicBezTo>
                <a:cubicBezTo>
                  <a:pt x="812231" y="4704920"/>
                  <a:pt x="747994" y="4664326"/>
                  <a:pt x="723013" y="4598750"/>
                </a:cubicBezTo>
                <a:cubicBezTo>
                  <a:pt x="690002" y="4511762"/>
                  <a:pt x="783682" y="4583137"/>
                  <a:pt x="801080" y="4549680"/>
                </a:cubicBezTo>
                <a:cubicBezTo>
                  <a:pt x="765392" y="4504624"/>
                  <a:pt x="710077" y="4463138"/>
                  <a:pt x="695355" y="4411837"/>
                </a:cubicBezTo>
                <a:cubicBezTo>
                  <a:pt x="642715" y="4226262"/>
                  <a:pt x="529409" y="4091096"/>
                  <a:pt x="359893" y="3986264"/>
                </a:cubicBezTo>
                <a:cubicBezTo>
                  <a:pt x="311269" y="3955930"/>
                  <a:pt x="279150" y="3901506"/>
                  <a:pt x="212682" y="3892584"/>
                </a:cubicBezTo>
                <a:cubicBezTo>
                  <a:pt x="65025" y="3873402"/>
                  <a:pt x="111866" y="3723515"/>
                  <a:pt x="33799" y="3657047"/>
                </a:cubicBezTo>
                <a:cubicBezTo>
                  <a:pt x="26438" y="3650802"/>
                  <a:pt x="19412" y="3568832"/>
                  <a:pt x="14561" y="3486305"/>
                </a:cubicBezTo>
                <a:lnTo>
                  <a:pt x="12840" y="3453616"/>
                </a:lnTo>
                <a:lnTo>
                  <a:pt x="21095" y="3453948"/>
                </a:lnTo>
                <a:lnTo>
                  <a:pt x="25905" y="3450639"/>
                </a:lnTo>
                <a:lnTo>
                  <a:pt x="27770" y="3466411"/>
                </a:lnTo>
                <a:cubicBezTo>
                  <a:pt x="33262" y="3508951"/>
                  <a:pt x="39263" y="3541509"/>
                  <a:pt x="44951" y="3533479"/>
                </a:cubicBezTo>
                <a:cubicBezTo>
                  <a:pt x="60119" y="3511621"/>
                  <a:pt x="83315" y="3492439"/>
                  <a:pt x="72163" y="3463889"/>
                </a:cubicBezTo>
                <a:cubicBezTo>
                  <a:pt x="67702" y="3451844"/>
                  <a:pt x="70824" y="3410804"/>
                  <a:pt x="36475" y="3443368"/>
                </a:cubicBezTo>
                <a:lnTo>
                  <a:pt x="25905" y="3450639"/>
                </a:lnTo>
                <a:lnTo>
                  <a:pt x="22479" y="3421677"/>
                </a:lnTo>
                <a:cubicBezTo>
                  <a:pt x="19106" y="3391148"/>
                  <a:pt x="16081" y="3360716"/>
                  <a:pt x="13648" y="3339450"/>
                </a:cubicBezTo>
                <a:lnTo>
                  <a:pt x="13062" y="3335036"/>
                </a:lnTo>
                <a:lnTo>
                  <a:pt x="21866" y="3298221"/>
                </a:lnTo>
                <a:cubicBezTo>
                  <a:pt x="52089" y="3197348"/>
                  <a:pt x="110303" y="3084040"/>
                  <a:pt x="175210" y="3078464"/>
                </a:cubicBezTo>
                <a:cubicBezTo>
                  <a:pt x="127925" y="2954896"/>
                  <a:pt x="127925" y="2954896"/>
                  <a:pt x="282273" y="2937945"/>
                </a:cubicBezTo>
                <a:cubicBezTo>
                  <a:pt x="222942" y="2859432"/>
                  <a:pt x="222942" y="2839357"/>
                  <a:pt x="294764" y="2812593"/>
                </a:cubicBezTo>
                <a:cubicBezTo>
                  <a:pt x="363908" y="2786719"/>
                  <a:pt x="440636" y="2778244"/>
                  <a:pt x="504427" y="2738541"/>
                </a:cubicBezTo>
                <a:cubicBezTo>
                  <a:pt x="445542" y="2638170"/>
                  <a:pt x="429038" y="2522185"/>
                  <a:pt x="307254" y="2473116"/>
                </a:cubicBezTo>
                <a:cubicBezTo>
                  <a:pt x="288072" y="2465532"/>
                  <a:pt x="275135" y="2435197"/>
                  <a:pt x="287626" y="2418246"/>
                </a:cubicBezTo>
                <a:cubicBezTo>
                  <a:pt x="331790" y="2355347"/>
                  <a:pt x="268444" y="2234901"/>
                  <a:pt x="405841" y="2221965"/>
                </a:cubicBezTo>
                <a:cubicBezTo>
                  <a:pt x="422793" y="2220181"/>
                  <a:pt x="438406" y="2207690"/>
                  <a:pt x="425023" y="2190292"/>
                </a:cubicBezTo>
                <a:cubicBezTo>
                  <a:pt x="379075" y="2130962"/>
                  <a:pt x="434837" y="2134976"/>
                  <a:pt x="468739" y="2127394"/>
                </a:cubicBezTo>
                <a:cubicBezTo>
                  <a:pt x="509781" y="2118471"/>
                  <a:pt x="556174" y="2144344"/>
                  <a:pt x="594091" y="2112226"/>
                </a:cubicBezTo>
                <a:cubicBezTo>
                  <a:pt x="585170" y="2078323"/>
                  <a:pt x="552160" y="2078769"/>
                  <a:pt x="528963" y="2068063"/>
                </a:cubicBezTo>
                <a:cubicBezTo>
                  <a:pt x="461157" y="2036390"/>
                  <a:pt x="405841" y="1998918"/>
                  <a:pt x="402718" y="1917729"/>
                </a:cubicBezTo>
                <a:cubicBezTo>
                  <a:pt x="400042" y="1852153"/>
                  <a:pt x="392904" y="1794162"/>
                  <a:pt x="486584" y="1774087"/>
                </a:cubicBezTo>
                <a:cubicBezTo>
                  <a:pt x="501304" y="1770965"/>
                  <a:pt x="508888" y="1762489"/>
                  <a:pt x="511565" y="1751337"/>
                </a:cubicBezTo>
                <a:cubicBezTo>
                  <a:pt x="500858" y="1740630"/>
                  <a:pt x="490599" y="1729477"/>
                  <a:pt x="478109" y="1721448"/>
                </a:cubicBezTo>
                <a:cubicBezTo>
                  <a:pt x="436175" y="1695129"/>
                  <a:pt x="421900" y="1656318"/>
                  <a:pt x="409410" y="1615724"/>
                </a:cubicBezTo>
                <a:cubicBezTo>
                  <a:pt x="401380" y="1589851"/>
                  <a:pt x="392012" y="1564424"/>
                  <a:pt x="373722" y="1542118"/>
                </a:cubicBezTo>
                <a:cubicBezTo>
                  <a:pt x="362569" y="1528290"/>
                  <a:pt x="348740" y="1518030"/>
                  <a:pt x="331343" y="1512231"/>
                </a:cubicBezTo>
                <a:cubicBezTo>
                  <a:pt x="316177" y="1506877"/>
                  <a:pt x="311715" y="1499739"/>
                  <a:pt x="321976" y="1486804"/>
                </a:cubicBezTo>
                <a:cubicBezTo>
                  <a:pt x="350972" y="1449777"/>
                  <a:pt x="362569" y="1409182"/>
                  <a:pt x="343388" y="1361897"/>
                </a:cubicBezTo>
                <a:cubicBezTo>
                  <a:pt x="337588" y="1347623"/>
                  <a:pt x="341602" y="1335131"/>
                  <a:pt x="355432" y="1329778"/>
                </a:cubicBezTo>
                <a:cubicBezTo>
                  <a:pt x="412979" y="1307028"/>
                  <a:pt x="427253" y="1254388"/>
                  <a:pt x="451789" y="1209779"/>
                </a:cubicBezTo>
                <a:cubicBezTo>
                  <a:pt x="486584" y="1146434"/>
                  <a:pt x="518256" y="1081751"/>
                  <a:pt x="542344" y="1013052"/>
                </a:cubicBezTo>
                <a:cubicBezTo>
                  <a:pt x="556620" y="972012"/>
                  <a:pt x="570449" y="931417"/>
                  <a:pt x="560635" y="885915"/>
                </a:cubicBezTo>
                <a:cubicBezTo>
                  <a:pt x="558405" y="874764"/>
                  <a:pt x="562419" y="865395"/>
                  <a:pt x="568219" y="856919"/>
                </a:cubicBezTo>
                <a:cubicBezTo>
                  <a:pt x="592754" y="819893"/>
                  <a:pt x="589631" y="780638"/>
                  <a:pt x="570895" y="740043"/>
                </a:cubicBezTo>
                <a:cubicBezTo>
                  <a:pt x="559296" y="715508"/>
                  <a:pt x="560635" y="712385"/>
                  <a:pt x="590077" y="713277"/>
                </a:cubicBezTo>
                <a:cubicBezTo>
                  <a:pt x="649853" y="714616"/>
                  <a:pt x="709184" y="716846"/>
                  <a:pt x="768069" y="709263"/>
                </a:cubicBezTo>
                <a:cubicBezTo>
                  <a:pt x="834090" y="700786"/>
                  <a:pt x="855503" y="681158"/>
                  <a:pt x="805540" y="624505"/>
                </a:cubicBezTo>
                <a:cubicBezTo>
                  <a:pt x="794833" y="612461"/>
                  <a:pt x="785466" y="599078"/>
                  <a:pt x="780559" y="583910"/>
                </a:cubicBezTo>
                <a:cubicBezTo>
                  <a:pt x="776990" y="571866"/>
                  <a:pt x="780113" y="563390"/>
                  <a:pt x="790819" y="557591"/>
                </a:cubicBezTo>
                <a:cubicBezTo>
                  <a:pt x="803310" y="550454"/>
                  <a:pt x="810001" y="560268"/>
                  <a:pt x="817139" y="567404"/>
                </a:cubicBezTo>
                <a:cubicBezTo>
                  <a:pt x="855949" y="605769"/>
                  <a:pt x="904572" y="632089"/>
                  <a:pt x="950966" y="661085"/>
                </a:cubicBezTo>
                <a:cubicBezTo>
                  <a:pt x="1017435" y="703018"/>
                  <a:pt x="1087471" y="740043"/>
                  <a:pt x="1146802" y="790897"/>
                </a:cubicBezTo>
                <a:cubicBezTo>
                  <a:pt x="1161968" y="803835"/>
                  <a:pt x="1186503" y="794021"/>
                  <a:pt x="1188288" y="772161"/>
                </a:cubicBezTo>
                <a:cubicBezTo>
                  <a:pt x="1190072" y="750303"/>
                  <a:pt x="1202116" y="750303"/>
                  <a:pt x="1219960" y="755656"/>
                </a:cubicBezTo>
                <a:cubicBezTo>
                  <a:pt x="1241373" y="761901"/>
                  <a:pt x="1262786" y="768146"/>
                  <a:pt x="1283752" y="775284"/>
                </a:cubicBezTo>
                <a:cubicBezTo>
                  <a:pt x="1305611" y="782868"/>
                  <a:pt x="1315424" y="798927"/>
                  <a:pt x="1317655" y="819002"/>
                </a:cubicBezTo>
                <a:cubicBezTo>
                  <a:pt x="1318101" y="822794"/>
                  <a:pt x="1318213" y="827031"/>
                  <a:pt x="1317209" y="830488"/>
                </a:cubicBezTo>
                <a:lnTo>
                  <a:pt x="1312784" y="834706"/>
                </a:lnTo>
                <a:lnTo>
                  <a:pt x="1307604" y="836392"/>
                </a:lnTo>
                <a:cubicBezTo>
                  <a:pt x="1302209" y="838239"/>
                  <a:pt x="1301818" y="838741"/>
                  <a:pt x="1310071" y="837291"/>
                </a:cubicBezTo>
                <a:lnTo>
                  <a:pt x="1312784" y="834706"/>
                </a:lnTo>
                <a:lnTo>
                  <a:pt x="1335164" y="827421"/>
                </a:lnTo>
                <a:cubicBezTo>
                  <a:pt x="1358695" y="819559"/>
                  <a:pt x="1387691" y="808741"/>
                  <a:pt x="1393044" y="799820"/>
                </a:cubicBezTo>
                <a:cubicBezTo>
                  <a:pt x="1393490" y="798927"/>
                  <a:pt x="1657132" y="863165"/>
                  <a:pt x="1737429" y="903760"/>
                </a:cubicBezTo>
                <a:cubicBezTo>
                  <a:pt x="1787390" y="929187"/>
                  <a:pt x="2773257" y="1331562"/>
                  <a:pt x="4138303" y="1231638"/>
                </a:cubicBezTo>
                <a:cubicBezTo>
                  <a:pt x="4186481" y="1228070"/>
                  <a:pt x="4231982" y="1225838"/>
                  <a:pt x="4278375" y="1224055"/>
                </a:cubicBezTo>
                <a:cubicBezTo>
                  <a:pt x="4688781" y="1205764"/>
                  <a:pt x="5091603" y="1196842"/>
                  <a:pt x="5261564" y="1174984"/>
                </a:cubicBezTo>
                <a:cubicBezTo>
                  <a:pt x="5394500" y="1157586"/>
                  <a:pt x="6074346" y="1010376"/>
                  <a:pt x="6273750" y="885915"/>
                </a:cubicBezTo>
                <a:cubicBezTo>
                  <a:pt x="6477614" y="758332"/>
                  <a:pt x="6669881" y="617367"/>
                  <a:pt x="6861254" y="475956"/>
                </a:cubicBezTo>
                <a:cubicBezTo>
                  <a:pt x="6944228" y="414841"/>
                  <a:pt x="7032555" y="359079"/>
                  <a:pt x="7107498" y="289043"/>
                </a:cubicBezTo>
                <a:cubicBezTo>
                  <a:pt x="7182441" y="218560"/>
                  <a:pt x="7253816" y="145401"/>
                  <a:pt x="7335005" y="80271"/>
                </a:cubicBezTo>
                <a:cubicBezTo>
                  <a:pt x="7358202" y="61535"/>
                  <a:pt x="7381399" y="41461"/>
                  <a:pt x="7415302" y="38338"/>
                </a:cubicBezTo>
                <a:cubicBezTo>
                  <a:pt x="7422886" y="37446"/>
                  <a:pt x="7430915" y="37892"/>
                  <a:pt x="7438499" y="38784"/>
                </a:cubicBezTo>
                <a:cubicBezTo>
                  <a:pt x="7446974" y="39677"/>
                  <a:pt x="7453666" y="44137"/>
                  <a:pt x="7456789" y="51721"/>
                </a:cubicBezTo>
                <a:cubicBezTo>
                  <a:pt x="7459911" y="60197"/>
                  <a:pt x="7454558" y="65104"/>
                  <a:pt x="7448313" y="69564"/>
                </a:cubicBezTo>
                <a:cubicBezTo>
                  <a:pt x="7443852" y="72687"/>
                  <a:pt x="7439392" y="77595"/>
                  <a:pt x="7433593" y="78487"/>
                </a:cubicBezTo>
                <a:cubicBezTo>
                  <a:pt x="7396566" y="83840"/>
                  <a:pt x="7382737" y="111052"/>
                  <a:pt x="7365340" y="135140"/>
                </a:cubicBezTo>
                <a:cubicBezTo>
                  <a:pt x="7357756" y="145401"/>
                  <a:pt x="7349726" y="153430"/>
                  <a:pt x="7363555" y="168151"/>
                </a:cubicBezTo>
                <a:cubicBezTo>
                  <a:pt x="7375599" y="181088"/>
                  <a:pt x="7363109" y="187780"/>
                  <a:pt x="7350619" y="191349"/>
                </a:cubicBezTo>
                <a:cubicBezTo>
                  <a:pt x="7333222" y="196255"/>
                  <a:pt x="7312701" y="195364"/>
                  <a:pt x="7293073" y="211422"/>
                </a:cubicBezTo>
                <a:cubicBezTo>
                  <a:pt x="7366678" y="212761"/>
                  <a:pt x="7397905" y="170382"/>
                  <a:pt x="7431361" y="131125"/>
                </a:cubicBezTo>
                <a:cubicBezTo>
                  <a:pt x="7443852" y="116851"/>
                  <a:pt x="7452328" y="99899"/>
                  <a:pt x="7463034" y="83840"/>
                </a:cubicBezTo>
                <a:cubicBezTo>
                  <a:pt x="7476417" y="64212"/>
                  <a:pt x="7492030" y="63319"/>
                  <a:pt x="7511658" y="80717"/>
                </a:cubicBezTo>
                <a:cubicBezTo>
                  <a:pt x="7529056" y="96330"/>
                  <a:pt x="7537531" y="94993"/>
                  <a:pt x="7543330" y="73579"/>
                </a:cubicBezTo>
                <a:cubicBezTo>
                  <a:pt x="7552253" y="40122"/>
                  <a:pt x="7572773" y="16480"/>
                  <a:pt x="7607569" y="4435"/>
                </a:cubicBezTo>
                <a:cubicBezTo>
                  <a:pt x="7611361" y="3097"/>
                  <a:pt x="7615598" y="978"/>
                  <a:pt x="7619780" y="253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0444CA-F8C5-E90C-1C9D-4C7017089B90}"/>
              </a:ext>
            </a:extLst>
          </p:cNvPr>
          <p:cNvSpPr/>
          <p:nvPr/>
        </p:nvSpPr>
        <p:spPr>
          <a:xfrm>
            <a:off x="465815" y="494998"/>
            <a:ext cx="9131300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FC4EF87C-7166-BB9B-0BEF-9C1D22FB66C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CC00EA-F3EF-2E01-9ED5-261C68839F14}"/>
              </a:ext>
            </a:extLst>
          </p:cNvPr>
          <p:cNvSpPr/>
          <p:nvPr/>
        </p:nvSpPr>
        <p:spPr>
          <a:xfrm>
            <a:off x="465815" y="1243387"/>
            <a:ext cx="23789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KARABATAN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6E70A9B3-8081-93ED-01F3-6F5E7F5B5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D877C8F5-CC1D-EB47-A28A-833390D0C01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C09FB0-BD3D-9144-14D6-5228DE85C853}"/>
              </a:ext>
            </a:extLst>
          </p:cNvPr>
          <p:cNvSpPr txBox="1"/>
          <p:nvPr/>
        </p:nvSpPr>
        <p:spPr>
          <a:xfrm>
            <a:off x="572655" y="187252"/>
            <a:ext cx="9024460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PROPANE DEHYDROGENATION PLANT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A81C470-75F5-E7CF-B61F-6AC9A38406BE}"/>
              </a:ext>
            </a:extLst>
          </p:cNvPr>
          <p:cNvSpPr/>
          <p:nvPr/>
        </p:nvSpPr>
        <p:spPr>
          <a:xfrm>
            <a:off x="8507550" y="2259388"/>
            <a:ext cx="3245498" cy="4042988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375C9A-1B35-549E-5291-E5A753863227}"/>
              </a:ext>
            </a:extLst>
          </p:cNvPr>
          <p:cNvSpPr txBox="1"/>
          <p:nvPr/>
        </p:nvSpPr>
        <p:spPr>
          <a:xfrm>
            <a:off x="8659949" y="2353925"/>
            <a:ext cx="317182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Fabrication of Steel Structures</a:t>
            </a:r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r>
              <a:rPr lang="en-US" sz="1200" b="1" dirty="0">
                <a:latin typeface="Arial"/>
              </a:rPr>
              <a:t>Client: TianChen China National Chemical Engineering</a:t>
            </a:r>
            <a:br>
              <a:rPr lang="en-US" sz="1200" b="1" dirty="0">
                <a:latin typeface="Arial"/>
              </a:rPr>
            </a:br>
            <a:br>
              <a:rPr lang="en-US" sz="1200" b="1" dirty="0">
                <a:latin typeface="Arial"/>
              </a:rPr>
            </a:br>
            <a:r>
              <a:rPr lang="en-US" sz="1200" b="1" dirty="0">
                <a:latin typeface="Arial"/>
              </a:rPr>
              <a:t>Corporation Owner: KPI</a:t>
            </a: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B7B4E8D-F9BA-D665-9283-D932775CA564}"/>
              </a:ext>
            </a:extLst>
          </p:cNvPr>
          <p:cNvSpPr/>
          <p:nvPr/>
        </p:nvSpPr>
        <p:spPr>
          <a:xfrm>
            <a:off x="8659949" y="3727071"/>
            <a:ext cx="1410291" cy="7424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ТОО «Kazakhstan Petrochemical Industries Inc.»">
            <a:extLst>
              <a:ext uri="{FF2B5EF4-FFF2-40B4-BE49-F238E27FC236}">
                <a16:creationId xmlns:a16="http://schemas.microsoft.com/office/drawing/2014/main" id="{E3E0025F-75D1-E3CD-BB83-3A1057E9D1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36795" y="3799433"/>
            <a:ext cx="1245344" cy="59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C9C5966-E135-07D9-57C2-3550DDAEFAB4}"/>
              </a:ext>
            </a:extLst>
          </p:cNvPr>
          <p:cNvSpPr/>
          <p:nvPr/>
        </p:nvSpPr>
        <p:spPr>
          <a:xfrm>
            <a:off x="10188415" y="3727070"/>
            <a:ext cx="1410291" cy="7424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中国天辰工程有限公司- 抖音百科">
            <a:extLst>
              <a:ext uri="{FF2B5EF4-FFF2-40B4-BE49-F238E27FC236}">
                <a16:creationId xmlns:a16="http://schemas.microsoft.com/office/drawing/2014/main" id="{DA33ED1F-D242-562A-80C6-AC70DF5B1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25073" y="3783000"/>
            <a:ext cx="1196474" cy="5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Quality Shop Drawing and Steel Structural Shop Drawings – Shop Drawing  Service Company – Steel Detailing Structural Steel">
            <a:extLst>
              <a:ext uri="{FF2B5EF4-FFF2-40B4-BE49-F238E27FC236}">
                <a16:creationId xmlns:a16="http://schemas.microsoft.com/office/drawing/2014/main" id="{E92B20D1-10E0-8F65-DA0A-515EDBBCC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83159" y="4430733"/>
            <a:ext cx="2901888" cy="232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5015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E37B8-0D1F-CB8B-078B-AC92E0C75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E3A6466D-C74E-0693-626E-E8DBF9C7C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close-up of a factory&#10;&#10;AI-generated content may be incorrect.">
            <a:extLst>
              <a:ext uri="{FF2B5EF4-FFF2-40B4-BE49-F238E27FC236}">
                <a16:creationId xmlns:a16="http://schemas.microsoft.com/office/drawing/2014/main" id="{1320FDB9-B529-BD68-82F4-A1FB7DE756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435009" y="673566"/>
            <a:ext cx="10153027" cy="6284069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6415CD3-359F-07BB-37D5-E103EF2A14D2}"/>
              </a:ext>
            </a:extLst>
          </p:cNvPr>
          <p:cNvSpPr/>
          <p:nvPr/>
        </p:nvSpPr>
        <p:spPr>
          <a:xfrm>
            <a:off x="465815" y="494998"/>
            <a:ext cx="74589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8B5EBC47-4085-340E-079E-92AC121A38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F01534B-75F1-B1F4-84DD-4DC6F3EA022F}"/>
              </a:ext>
            </a:extLst>
          </p:cNvPr>
          <p:cNvSpPr/>
          <p:nvPr/>
        </p:nvSpPr>
        <p:spPr>
          <a:xfrm>
            <a:off x="465815" y="1243387"/>
            <a:ext cx="2788007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KARABATAN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24619FFE-E02D-9EB8-28A0-F7D7B61B51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C15379DB-761B-D759-38E1-AFD2A91DAE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560C0F-5439-0DCA-F5F9-6A2E95152132}"/>
              </a:ext>
            </a:extLst>
          </p:cNvPr>
          <p:cNvSpPr/>
          <p:nvPr/>
        </p:nvSpPr>
        <p:spPr>
          <a:xfrm>
            <a:off x="8824685" y="3109216"/>
            <a:ext cx="2979342" cy="3175810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73FD6E-831D-360C-2560-2EF35829877B}"/>
              </a:ext>
            </a:extLst>
          </p:cNvPr>
          <p:cNvSpPr txBox="1"/>
          <p:nvPr/>
        </p:nvSpPr>
        <p:spPr>
          <a:xfrm>
            <a:off x="8961849" y="3145704"/>
            <a:ext cx="26574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Engineering, Procurement, Construction</a:t>
            </a:r>
          </a:p>
          <a:p>
            <a:endParaRPr lang="en-US" sz="1400" b="1" dirty="0">
              <a:latin typeface="Arial"/>
            </a:endParaRPr>
          </a:p>
          <a:p>
            <a:r>
              <a:rPr lang="en-US" sz="1200" b="1" dirty="0">
                <a:latin typeface="Arial"/>
              </a:rPr>
              <a:t>Client: NCOC</a:t>
            </a: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Detailed engineering </a:t>
            </a:r>
            <a:br>
              <a:rPr lang="ru-RU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Procurement</a:t>
            </a:r>
            <a:endParaRPr lang="ru-RU" sz="1200" dirty="0"/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Construction: Piping / Structures / Electrical and Instrumentation </a:t>
            </a:r>
            <a:br>
              <a:rPr lang="ru-RU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Commissioning</a:t>
            </a:r>
          </a:p>
          <a:p>
            <a:endParaRPr lang="en-US" sz="120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8143441-4D9C-423A-423B-4CCA9C705DD4}"/>
              </a:ext>
            </a:extLst>
          </p:cNvPr>
          <p:cNvSpPr/>
          <p:nvPr/>
        </p:nvSpPr>
        <p:spPr>
          <a:xfrm>
            <a:off x="9904905" y="4159845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215C377F-AFB4-1BFF-38A7-CBC6DF65B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6295" y="4168315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D3A6A72-6A65-F733-4C42-39662CCEC65A}"/>
              </a:ext>
            </a:extLst>
          </p:cNvPr>
          <p:cNvSpPr txBox="1"/>
          <p:nvPr/>
        </p:nvSpPr>
        <p:spPr>
          <a:xfrm>
            <a:off x="572655" y="187252"/>
            <a:ext cx="7352145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PLANT TIE-IN</a:t>
            </a:r>
            <a:r>
              <a:rPr lang="ru-RU" sz="3600" b="1" dirty="0">
                <a:latin typeface="Arial"/>
              </a:rPr>
              <a:t> </a:t>
            </a:r>
            <a:r>
              <a:rPr lang="en-US" sz="3600" b="1" dirty="0">
                <a:latin typeface="Arial"/>
              </a:rPr>
              <a:t>WORKS TO BCMA</a:t>
            </a:r>
          </a:p>
        </p:txBody>
      </p:sp>
    </p:spTree>
    <p:extLst>
      <p:ext uri="{BB962C8B-B14F-4D97-AF65-F5344CB8AC3E}">
        <p14:creationId xmlns:p14="http://schemas.microsoft.com/office/powerpoint/2010/main" val="40542877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650B5-26A7-9FE9-E368-594DD7B73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51AB3011-7598-758C-0569-17CC0DE92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A white tank with a staircase&#10;&#10;AI-generated content may be incorrect.">
            <a:extLst>
              <a:ext uri="{FF2B5EF4-FFF2-40B4-BE49-F238E27FC236}">
                <a16:creationId xmlns:a16="http://schemas.microsoft.com/office/drawing/2014/main" id="{C3551785-DF6C-7C43-F9D1-9B09C30E3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3843" y="695535"/>
            <a:ext cx="8829680" cy="5975213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49DEF3-A28F-2350-AC4F-4A93DEE84807}"/>
              </a:ext>
            </a:extLst>
          </p:cNvPr>
          <p:cNvSpPr/>
          <p:nvPr/>
        </p:nvSpPr>
        <p:spPr>
          <a:xfrm>
            <a:off x="465815" y="482298"/>
            <a:ext cx="109514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5D021DFC-F02F-94CC-6DD9-6BE490C408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DCFCC2C-47A5-262C-B219-99DFD29412C8}"/>
              </a:ext>
            </a:extLst>
          </p:cNvPr>
          <p:cNvSpPr/>
          <p:nvPr/>
        </p:nvSpPr>
        <p:spPr>
          <a:xfrm>
            <a:off x="465815" y="1243387"/>
            <a:ext cx="17439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TENGIZ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AB74562D-F61F-CB6A-F995-EBBC433D78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737E2A5D-169A-E480-CFDE-9CF16E5E4E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7B3A1F-F62B-3D09-82F4-E7395CEE6684}"/>
              </a:ext>
            </a:extLst>
          </p:cNvPr>
          <p:cNvSpPr txBox="1"/>
          <p:nvPr/>
        </p:nvSpPr>
        <p:spPr>
          <a:xfrm>
            <a:off x="572655" y="187252"/>
            <a:ext cx="11102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rial"/>
              </a:rPr>
              <a:t>UPGRADE OF CAUSTIC</a:t>
            </a:r>
            <a:r>
              <a:rPr lang="ru-RU" sz="3600" b="1" dirty="0">
                <a:latin typeface="Arial"/>
              </a:rPr>
              <a:t> </a:t>
            </a:r>
            <a:r>
              <a:rPr lang="en-US" sz="3600" b="1" dirty="0">
                <a:latin typeface="Arial"/>
              </a:rPr>
              <a:t>WATER SYSTEM IN KTL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DE2FD-159E-97B9-5C44-5E0D152C2D8F}"/>
              </a:ext>
            </a:extLst>
          </p:cNvPr>
          <p:cNvSpPr/>
          <p:nvPr/>
        </p:nvSpPr>
        <p:spPr>
          <a:xfrm>
            <a:off x="9136446" y="2968647"/>
            <a:ext cx="2513078" cy="3276646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3AF4FA-8C35-51E1-3BF3-6693A1FBAB02}"/>
              </a:ext>
            </a:extLst>
          </p:cNvPr>
          <p:cNvSpPr txBox="1"/>
          <p:nvPr/>
        </p:nvSpPr>
        <p:spPr>
          <a:xfrm>
            <a:off x="9239083" y="3076852"/>
            <a:ext cx="241044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Industrial construction</a:t>
            </a:r>
            <a:endParaRPr lang="ru-RU" sz="1400" b="1" dirty="0">
              <a:latin typeface="Arial"/>
            </a:endParaRPr>
          </a:p>
          <a:p>
            <a:endParaRPr lang="ru-RU" sz="1200" b="1" dirty="0">
              <a:latin typeface="Arial"/>
            </a:endParaRPr>
          </a:p>
          <a:p>
            <a:r>
              <a:rPr lang="en-US" sz="1200" b="1" dirty="0">
                <a:latin typeface="Arial"/>
              </a:rPr>
              <a:t>Client: </a:t>
            </a:r>
            <a:r>
              <a:rPr lang="en-US" sz="1200" b="1" dirty="0" err="1">
                <a:latin typeface="Arial"/>
              </a:rPr>
              <a:t>Tengizchevroil</a:t>
            </a:r>
            <a:r>
              <a:rPr lang="en-US" sz="1200" b="1" dirty="0">
                <a:latin typeface="Arial"/>
              </a:rPr>
              <a:t> (TCO)</a:t>
            </a: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endParaRPr lang="en-US" sz="12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br>
              <a:rPr lang="en-US" sz="1200" dirty="0">
                <a:solidFill>
                  <a:srgbClr val="FF0000"/>
                </a:solidFill>
              </a:rPr>
            </a:br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ru-RU" sz="1200" dirty="0"/>
              <a:t> </a:t>
            </a:r>
            <a:r>
              <a:rPr lang="en-US" sz="1200" dirty="0"/>
              <a:t>Steel structures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Civil and architectural works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Piping installation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Electrical works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Equipment installation</a:t>
            </a:r>
          </a:p>
        </p:txBody>
      </p:sp>
      <p:pic>
        <p:nvPicPr>
          <p:cNvPr id="6" name="Picture 2" descr="Home">
            <a:extLst>
              <a:ext uri="{FF2B5EF4-FFF2-40B4-BE49-F238E27FC236}">
                <a16:creationId xmlns:a16="http://schemas.microsoft.com/office/drawing/2014/main" id="{670D5F62-D23B-9BEA-E0B0-F140C3216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33506" y="3815898"/>
            <a:ext cx="1082797" cy="108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98017885-F4F6-CE17-8A8E-8B0176B85FC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890" y="4915805"/>
            <a:ext cx="2062519" cy="14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E20EFF-64DD-2728-3C1A-93FC5E53B8AA}"/>
              </a:ext>
            </a:extLst>
          </p:cNvPr>
          <p:cNvSpPr txBox="1"/>
          <p:nvPr/>
        </p:nvSpPr>
        <p:spPr>
          <a:xfrm rot="20057569">
            <a:off x="819937" y="5129145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$10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06D49B-CC9F-0F5D-AA84-378869D9D993}"/>
              </a:ext>
            </a:extLst>
          </p:cNvPr>
          <p:cNvSpPr txBox="1"/>
          <p:nvPr/>
        </p:nvSpPr>
        <p:spPr>
          <a:xfrm rot="20057569">
            <a:off x="1111187" y="5492759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7C17AC-C507-B8E1-C92C-5CB9E50AC819}"/>
              </a:ext>
            </a:extLst>
          </p:cNvPr>
          <p:cNvSpPr txBox="1"/>
          <p:nvPr/>
        </p:nvSpPr>
        <p:spPr>
          <a:xfrm rot="3922261">
            <a:off x="227319" y="5690936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</p:spTree>
    <p:extLst>
      <p:ext uri="{BB962C8B-B14F-4D97-AF65-F5344CB8AC3E}">
        <p14:creationId xmlns:p14="http://schemas.microsoft.com/office/powerpoint/2010/main" val="3031158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3B17E-7932-2DE4-BA6E-83A14DF26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75236459-052F-14B3-630E-EC9827608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n aerial view of a factory&#10;&#10;AI-generated content may be incorrect.">
            <a:extLst>
              <a:ext uri="{FF2B5EF4-FFF2-40B4-BE49-F238E27FC236}">
                <a16:creationId xmlns:a16="http://schemas.microsoft.com/office/drawing/2014/main" id="{13BFAA35-9EA4-E722-0106-837FFB8B97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002" y="581928"/>
            <a:ext cx="9942945" cy="6154041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B1416C8-D230-3A04-37E7-5B2AC13E9CF7}"/>
              </a:ext>
            </a:extLst>
          </p:cNvPr>
          <p:cNvSpPr/>
          <p:nvPr/>
        </p:nvSpPr>
        <p:spPr>
          <a:xfrm>
            <a:off x="465815" y="494998"/>
            <a:ext cx="86654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3ACA213B-65C7-B70E-9FE3-F3CE568691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3F7BA1D-7E39-3934-79A0-5C3E7798FD1F}"/>
              </a:ext>
            </a:extLst>
          </p:cNvPr>
          <p:cNvSpPr/>
          <p:nvPr/>
        </p:nvSpPr>
        <p:spPr>
          <a:xfrm>
            <a:off x="465815" y="1243387"/>
            <a:ext cx="2788007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KARABATAN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3D6325B0-4E0D-1F05-1F7B-E1A146B4C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93EFC8AD-DCD0-87F0-BA29-BF62D1B3CE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DBE6B3-C4F0-66B7-FC78-3D3554F60B0C}"/>
              </a:ext>
            </a:extLst>
          </p:cNvPr>
          <p:cNvSpPr txBox="1"/>
          <p:nvPr/>
        </p:nvSpPr>
        <p:spPr>
          <a:xfrm>
            <a:off x="572655" y="187252"/>
            <a:ext cx="10197292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BROWNFIELD</a:t>
            </a:r>
            <a:r>
              <a:rPr lang="ru-RU" sz="3600" b="1" dirty="0">
                <a:latin typeface="Arial"/>
              </a:rPr>
              <a:t> </a:t>
            </a:r>
            <a:r>
              <a:rPr lang="en-US" sz="3600" b="1" dirty="0">
                <a:latin typeface="Arial"/>
              </a:rPr>
              <a:t>PLANT MODIFICATION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C01EED-5DEB-C4AA-30C0-19AF928715FC}"/>
              </a:ext>
            </a:extLst>
          </p:cNvPr>
          <p:cNvSpPr/>
          <p:nvPr/>
        </p:nvSpPr>
        <p:spPr>
          <a:xfrm>
            <a:off x="8274458" y="1228966"/>
            <a:ext cx="3354651" cy="532990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5818D7-9B10-2C35-5BAB-683B0B1293DC}"/>
              </a:ext>
            </a:extLst>
          </p:cNvPr>
          <p:cNvSpPr txBox="1"/>
          <p:nvPr/>
        </p:nvSpPr>
        <p:spPr>
          <a:xfrm>
            <a:off x="8411623" y="1265455"/>
            <a:ext cx="30323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/>
              </a:rPr>
              <a:t>Client: NCOC</a:t>
            </a: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Access roads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Ground preparation and temporary fencing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Trenches and foundations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Concrete works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Steel structures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Underground and above-ground pipeline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Architectural works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Pipe supports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Structural, civil, and architectural works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Painting, insulation, cladding, and fireproofing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Static and rotating equipment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Heating, ventilation, and air conditioning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Telecommunications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Equipment installation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Pressure testing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Scaffolding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Commissioning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Electrical equipment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Operational support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55B2823-DC8A-BC2A-9CFF-3530AA991206}"/>
              </a:ext>
            </a:extLst>
          </p:cNvPr>
          <p:cNvSpPr/>
          <p:nvPr/>
        </p:nvSpPr>
        <p:spPr>
          <a:xfrm>
            <a:off x="9518266" y="1654411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6ACDB8CB-F463-E82F-50C9-E9A584510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79656" y="1662881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50DA7DDF-9D43-8BED-18BF-D0B58AF9AE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890" y="4915805"/>
            <a:ext cx="2062519" cy="14587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DC91A6-E390-1897-39D8-EE7F54D6A7C1}"/>
              </a:ext>
            </a:extLst>
          </p:cNvPr>
          <p:cNvSpPr txBox="1"/>
          <p:nvPr/>
        </p:nvSpPr>
        <p:spPr>
          <a:xfrm rot="20057569">
            <a:off x="819937" y="5129145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</a:t>
            </a:r>
            <a:r>
              <a:rPr lang="ru-RU" sz="3300" b="1" dirty="0">
                <a:solidFill>
                  <a:srgbClr val="241F21"/>
                </a:solidFill>
                <a:latin typeface="Arial"/>
              </a:rPr>
              <a:t>6</a:t>
            </a:r>
            <a:r>
              <a:rPr lang="en-US" sz="3300" b="1" dirty="0">
                <a:solidFill>
                  <a:srgbClr val="241F21"/>
                </a:solidFill>
                <a:latin typeface="Arial"/>
              </a:rPr>
              <a:t>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03C5E4-04F3-1839-5228-DBAA255602F1}"/>
              </a:ext>
            </a:extLst>
          </p:cNvPr>
          <p:cNvSpPr txBox="1"/>
          <p:nvPr/>
        </p:nvSpPr>
        <p:spPr>
          <a:xfrm rot="20057569">
            <a:off x="1111187" y="5492759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D26664-391A-C948-22BD-B179836C1CE4}"/>
              </a:ext>
            </a:extLst>
          </p:cNvPr>
          <p:cNvSpPr txBox="1"/>
          <p:nvPr/>
        </p:nvSpPr>
        <p:spPr>
          <a:xfrm rot="3922261">
            <a:off x="227319" y="5690936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</p:spTree>
    <p:extLst>
      <p:ext uri="{BB962C8B-B14F-4D97-AF65-F5344CB8AC3E}">
        <p14:creationId xmlns:p14="http://schemas.microsoft.com/office/powerpoint/2010/main" val="734808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ACA6C-671C-CFAC-0EA1-E46CF906E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2D077EF4-06C7-1CA4-3851-6092A3A48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3673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3232A77-C11B-B0BE-D026-2C754DA1B288}"/>
              </a:ext>
            </a:extLst>
          </p:cNvPr>
          <p:cNvSpPr/>
          <p:nvPr/>
        </p:nvSpPr>
        <p:spPr>
          <a:xfrm>
            <a:off x="492250" y="863298"/>
            <a:ext cx="6568950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FEC6F1-4F61-E6A2-4E88-2F3D54935EAD}"/>
              </a:ext>
            </a:extLst>
          </p:cNvPr>
          <p:cNvSpPr txBox="1"/>
          <p:nvPr/>
        </p:nvSpPr>
        <p:spPr>
          <a:xfrm>
            <a:off x="492249" y="542769"/>
            <a:ext cx="67467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b="1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WHY CHOOSE ISKER GROUP?</a:t>
            </a:r>
            <a:endParaRPr lang="en-US" sz="1100" dirty="0">
              <a:latin typeface="Ubuntu" panose="020B0504030602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503836-EA79-1726-B58A-E82C53343DD9}"/>
              </a:ext>
            </a:extLst>
          </p:cNvPr>
          <p:cNvSpPr txBox="1"/>
          <p:nvPr/>
        </p:nvSpPr>
        <p:spPr>
          <a:xfrm>
            <a:off x="213499" y="1394073"/>
            <a:ext cx="10304442" cy="461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en-US" b="1" dirty="0">
                <a:latin typeface="Ubuntu" panose="020B0504030602030204" pitchFamily="34" charset="0"/>
              </a:rPr>
              <a:t> </a:t>
            </a:r>
            <a:r>
              <a:rPr lang="en-US" dirty="0">
                <a:latin typeface="Ubuntu" panose="020B0504030602030204" pitchFamily="34" charset="0"/>
              </a:rPr>
              <a:t>100% Kazakh Equity.</a:t>
            </a:r>
            <a:br>
              <a:rPr lang="en-US" b="1" dirty="0">
                <a:latin typeface="Ubuntu" panose="020B0504030602030204" pitchFamily="34" charset="0"/>
              </a:rPr>
            </a:br>
            <a:r>
              <a:rPr lang="en-US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en-US" dirty="0">
                <a:latin typeface="Ubuntu" panose="020B0504030602030204" pitchFamily="34" charset="0"/>
              </a:rPr>
              <a:t> Category 1 license for engineering and construction.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en-US" dirty="0">
                <a:latin typeface="Ubuntu" panose="020B0504030602030204" pitchFamily="34" charset="0"/>
              </a:rPr>
              <a:t> Headquartered in Atyrau with regional and branch offices across Kazakhstan.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en-US" dirty="0">
                <a:latin typeface="Ubuntu" panose="020B0504030602030204" pitchFamily="34" charset="0"/>
              </a:rPr>
              <a:t> 20 years of experience delivering large-scale oil, gas, and petrochemical projects </a:t>
            </a:r>
            <a:br>
              <a:rPr lang="en-US" dirty="0">
                <a:latin typeface="Ubuntu" panose="020B0504030602030204" pitchFamily="34" charset="0"/>
              </a:rPr>
            </a:br>
            <a:r>
              <a:rPr lang="en-US" dirty="0">
                <a:latin typeface="Ubuntu" panose="020B0504030602030204" pitchFamily="34" charset="0"/>
              </a:rPr>
              <a:t>with more than 100 successfully completed projects.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en-US" dirty="0">
                <a:latin typeface="Ubuntu" panose="020B0504030602030204" pitchFamily="34" charset="0"/>
              </a:rPr>
              <a:t> Established local presence with fabrication facilities, camps, and bases. 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en-US" dirty="0">
                <a:latin typeface="Ubuntu" panose="020B0504030602030204" pitchFamily="34" charset="0"/>
              </a:rPr>
              <a:t> 98% local content in manpower.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en-US" dirty="0">
                <a:latin typeface="Ubuntu" panose="020B0504030602030204" pitchFamily="34" charset="0"/>
              </a:rPr>
              <a:t> Proven knowledge of GOST and SNIP standards in Kazakhstan.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en-US" dirty="0">
                <a:latin typeface="Ubuntu" panose="020B0504030602030204" pitchFamily="34" charset="0"/>
              </a:rPr>
              <a:t> Track record with both European clients (Shell, Exxon, Agip-</a:t>
            </a:r>
            <a:r>
              <a:rPr lang="en-US" dirty="0" err="1">
                <a:latin typeface="Ubuntu" panose="020B0504030602030204" pitchFamily="34" charset="0"/>
              </a:rPr>
              <a:t>eni</a:t>
            </a:r>
            <a:r>
              <a:rPr lang="en-US" dirty="0">
                <a:latin typeface="Ubuntu" panose="020B0504030602030204" pitchFamily="34" charset="0"/>
              </a:rPr>
              <a:t>, Total) </a:t>
            </a:r>
            <a:br>
              <a:rPr lang="en-US" dirty="0">
                <a:latin typeface="Ubuntu" panose="020B0504030602030204" pitchFamily="34" charset="0"/>
              </a:rPr>
            </a:br>
            <a:r>
              <a:rPr lang="en-US" dirty="0">
                <a:latin typeface="Ubuntu" panose="020B0504030602030204" pitchFamily="34" charset="0"/>
              </a:rPr>
              <a:t>and Chinese clients (Sinopec, CNECC, TCC, Hualu) in the Karabatan region.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en-US" dirty="0">
                <a:latin typeface="Ubuntu" panose="020B0504030602030204" pitchFamily="34" charset="0"/>
              </a:rPr>
              <a:t> Fleet of modern equipment &amp; machinery.</a:t>
            </a:r>
          </a:p>
        </p:txBody>
      </p:sp>
      <p:pic>
        <p:nvPicPr>
          <p:cNvPr id="12" name="Picture 11" descr="A person wearing a hard hat and holding a tablet&#10;&#10;AI-generated content may be incorrect.">
            <a:extLst>
              <a:ext uri="{FF2B5EF4-FFF2-40B4-BE49-F238E27FC236}">
                <a16:creationId xmlns:a16="http://schemas.microsoft.com/office/drawing/2014/main" id="{94501CEA-EF04-5E87-84C7-19E9949AE8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3627" y="789703"/>
            <a:ext cx="3778374" cy="606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8798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ABF7E-E3BA-8885-C453-F5D5A556F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8E5A3D74-D65E-348B-388E-C0C78C50D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A collage of a factory&#10;&#10;AI-generated content may be incorrect.">
            <a:extLst>
              <a:ext uri="{FF2B5EF4-FFF2-40B4-BE49-F238E27FC236}">
                <a16:creationId xmlns:a16="http://schemas.microsoft.com/office/drawing/2014/main" id="{A4A9B0D4-F84B-0441-7E50-9C4CE4BD4D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4891" y="449384"/>
            <a:ext cx="9268489" cy="6272164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E528FB9-1D39-39C1-3C75-C9F8079F2AED}"/>
              </a:ext>
            </a:extLst>
          </p:cNvPr>
          <p:cNvSpPr/>
          <p:nvPr/>
        </p:nvSpPr>
        <p:spPr>
          <a:xfrm>
            <a:off x="465815" y="494998"/>
            <a:ext cx="100624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4E681B8D-C39C-3A04-1129-6304741258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7E952E5-B92F-8BE9-6FF2-FB2EF1DFF224}"/>
              </a:ext>
            </a:extLst>
          </p:cNvPr>
          <p:cNvSpPr/>
          <p:nvPr/>
        </p:nvSpPr>
        <p:spPr>
          <a:xfrm>
            <a:off x="465815" y="1243387"/>
            <a:ext cx="17439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 AKSAY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0965280B-E80C-890E-D343-DB5A9347E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39835E44-C61B-D84E-15F9-484763A045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4BFC3B-900C-F7D3-A74D-41F0FC591632}"/>
              </a:ext>
            </a:extLst>
          </p:cNvPr>
          <p:cNvSpPr txBox="1"/>
          <p:nvPr/>
        </p:nvSpPr>
        <p:spPr>
          <a:xfrm>
            <a:off x="572655" y="187252"/>
            <a:ext cx="10197292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NEW CAUSTIC NEUTRALIZATION COMPLEX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5584F9-AF26-D203-5641-FB76E896D07F}"/>
              </a:ext>
            </a:extLst>
          </p:cNvPr>
          <p:cNvSpPr/>
          <p:nvPr/>
        </p:nvSpPr>
        <p:spPr>
          <a:xfrm>
            <a:off x="8274458" y="1228967"/>
            <a:ext cx="3354651" cy="3686838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F53BA2-EFD9-CC6D-3F98-22EB092C13E1}"/>
              </a:ext>
            </a:extLst>
          </p:cNvPr>
          <p:cNvSpPr txBox="1"/>
          <p:nvPr/>
        </p:nvSpPr>
        <p:spPr>
          <a:xfrm>
            <a:off x="8411623" y="1265455"/>
            <a:ext cx="303235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Industrial construction</a:t>
            </a:r>
            <a:endParaRPr lang="ru-RU" sz="14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r>
              <a:rPr lang="en-US" sz="1200" b="1" dirty="0">
                <a:latin typeface="Arial"/>
              </a:rPr>
              <a:t>Client: KPO</a:t>
            </a: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Tank installation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Grounding and lighting cable installation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Electrical, instrumentation, and piping tie-ins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Equipment installation 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Fabrication and erection of main steel structures</a:t>
            </a:r>
          </a:p>
        </p:txBody>
      </p:sp>
      <p:pic>
        <p:nvPicPr>
          <p:cNvPr id="5" name="Picture 4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554545AB-C82A-ED37-CDDE-832A00F632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890" y="4915805"/>
            <a:ext cx="2062519" cy="14587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FC2D6E-3083-B1C9-3954-6F3BDB2D3007}"/>
              </a:ext>
            </a:extLst>
          </p:cNvPr>
          <p:cNvSpPr txBox="1"/>
          <p:nvPr/>
        </p:nvSpPr>
        <p:spPr>
          <a:xfrm rot="20057569">
            <a:off x="819937" y="5129145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648CFF-FDC9-EDF4-9DCC-85F6C1D43E9A}"/>
              </a:ext>
            </a:extLst>
          </p:cNvPr>
          <p:cNvSpPr txBox="1"/>
          <p:nvPr/>
        </p:nvSpPr>
        <p:spPr>
          <a:xfrm rot="20057569">
            <a:off x="1111187" y="5492759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6EBAB1-A978-4AB1-A74D-943979D789D2}"/>
              </a:ext>
            </a:extLst>
          </p:cNvPr>
          <p:cNvSpPr txBox="1"/>
          <p:nvPr/>
        </p:nvSpPr>
        <p:spPr>
          <a:xfrm rot="3922261">
            <a:off x="227319" y="5690936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4CCF0C6-FF19-80F6-CD08-FB03C1A86895}"/>
              </a:ext>
            </a:extLst>
          </p:cNvPr>
          <p:cNvSpPr/>
          <p:nvPr/>
        </p:nvSpPr>
        <p:spPr>
          <a:xfrm>
            <a:off x="9333808" y="1972823"/>
            <a:ext cx="1335015" cy="11329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ue and yellow logo&#10;&#10;AI-generated content may be incorrect.">
            <a:extLst>
              <a:ext uri="{FF2B5EF4-FFF2-40B4-BE49-F238E27FC236}">
                <a16:creationId xmlns:a16="http://schemas.microsoft.com/office/drawing/2014/main" id="{9C5F64CD-46F8-174A-DA9A-8D1CF01507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5335" y="2103972"/>
            <a:ext cx="1132965" cy="88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3816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F502F-01F4-E23A-C549-32C9ED3FC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A82AE66F-E671-5207-AEFC-A80AFC6AE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crane in a factory&#10;&#10;AI-generated content may be incorrect.">
            <a:extLst>
              <a:ext uri="{FF2B5EF4-FFF2-40B4-BE49-F238E27FC236}">
                <a16:creationId xmlns:a16="http://schemas.microsoft.com/office/drawing/2014/main" id="{1432C489-E228-3709-6C22-99FFDB5742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3089" y="602998"/>
            <a:ext cx="8984697" cy="6080117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F0A558D-D705-CB01-A83C-0FBE0A55E4A1}"/>
              </a:ext>
            </a:extLst>
          </p:cNvPr>
          <p:cNvSpPr/>
          <p:nvPr/>
        </p:nvSpPr>
        <p:spPr>
          <a:xfrm>
            <a:off x="465815" y="494998"/>
            <a:ext cx="8665485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9567775D-DD73-7815-0EF1-6D1C51EE774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EA4E36-ECB4-A1DE-E700-8D17E87AED19}"/>
              </a:ext>
            </a:extLst>
          </p:cNvPr>
          <p:cNvSpPr/>
          <p:nvPr/>
        </p:nvSpPr>
        <p:spPr>
          <a:xfrm>
            <a:off x="465815" y="1243387"/>
            <a:ext cx="2788007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KARABATAN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432553EE-C704-229F-D63D-0FF17FF6A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690E5AB2-9C94-33B9-4EA3-6377122F17D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E3CC38-061A-4A8B-8BEB-F40BA87D8229}"/>
              </a:ext>
            </a:extLst>
          </p:cNvPr>
          <p:cNvSpPr txBox="1"/>
          <p:nvPr/>
        </p:nvSpPr>
        <p:spPr>
          <a:xfrm>
            <a:off x="572655" y="187252"/>
            <a:ext cx="8665485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EPC OF LONG TERM SLUG CATCHER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7CF884-5CE8-8F27-CC8A-969BBDA1D1A7}"/>
              </a:ext>
            </a:extLst>
          </p:cNvPr>
          <p:cNvSpPr/>
          <p:nvPr/>
        </p:nvSpPr>
        <p:spPr>
          <a:xfrm>
            <a:off x="8274458" y="1228967"/>
            <a:ext cx="3354651" cy="412408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330B96-864A-5462-D940-9D031B716B80}"/>
              </a:ext>
            </a:extLst>
          </p:cNvPr>
          <p:cNvSpPr txBox="1"/>
          <p:nvPr/>
        </p:nvSpPr>
        <p:spPr>
          <a:xfrm>
            <a:off x="8411623" y="1265455"/>
            <a:ext cx="303235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Engineering, Procurement, Construction</a:t>
            </a:r>
          </a:p>
          <a:p>
            <a:endParaRPr lang="en-US" sz="1200" b="1" dirty="0">
              <a:latin typeface="Arial"/>
            </a:endParaRPr>
          </a:p>
          <a:p>
            <a:r>
              <a:rPr lang="en-US" sz="1200" b="1" dirty="0">
                <a:latin typeface="Arial"/>
              </a:rPr>
              <a:t>Client: NCOC</a:t>
            </a:r>
          </a:p>
          <a:p>
            <a:r>
              <a:rPr lang="en-US" sz="1200" b="1" dirty="0">
                <a:latin typeface="Arial"/>
              </a:rPr>
              <a:t>Client: Kazakhstan Caspian Offshore Industries LLP </a:t>
            </a: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Fabrication of large-scale piping spools (24-27 m).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Fabrication of 42” Inconel 625-clad pipeline, 44 mm wall thickness, with over 8,000 inch-diameters done.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Preparation and major overhaul on-site without production shutdown, with early project completion.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625D8CB-6503-1BE0-32BC-F6F6FAE4976E}"/>
              </a:ext>
            </a:extLst>
          </p:cNvPr>
          <p:cNvSpPr/>
          <p:nvPr/>
        </p:nvSpPr>
        <p:spPr>
          <a:xfrm>
            <a:off x="9556366" y="2634582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F2245CD0-13E9-DE15-51F4-429FE256A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17756" y="2643052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777443BC-E01B-3238-9EB1-1FFFCB62CBE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890" y="4915805"/>
            <a:ext cx="2062519" cy="14587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5019B1-BD4C-F892-80FF-92CBED28DA6E}"/>
              </a:ext>
            </a:extLst>
          </p:cNvPr>
          <p:cNvSpPr txBox="1"/>
          <p:nvPr/>
        </p:nvSpPr>
        <p:spPr>
          <a:xfrm rot="20057569">
            <a:off x="819937" y="5129145"/>
            <a:ext cx="1329290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3300" b="1" dirty="0">
                <a:solidFill>
                  <a:srgbClr val="241F21"/>
                </a:solidFill>
                <a:latin typeface="Arial"/>
              </a:rPr>
              <a:t>$45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970925-D30E-1496-E692-4C5B75A51D72}"/>
              </a:ext>
            </a:extLst>
          </p:cNvPr>
          <p:cNvSpPr txBox="1"/>
          <p:nvPr/>
        </p:nvSpPr>
        <p:spPr>
          <a:xfrm rot="20057569">
            <a:off x="1111187" y="5492759"/>
            <a:ext cx="1058737" cy="425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2000" b="1" dirty="0">
                <a:solidFill>
                  <a:srgbClr val="241F21"/>
                </a:solidFill>
                <a:latin typeface="Arial"/>
              </a:rPr>
              <a:t>million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D809DB-33F3-AFAA-CC12-ACC7940DD682}"/>
              </a:ext>
            </a:extLst>
          </p:cNvPr>
          <p:cNvSpPr txBox="1"/>
          <p:nvPr/>
        </p:nvSpPr>
        <p:spPr>
          <a:xfrm rot="3922261">
            <a:off x="227319" y="5690936"/>
            <a:ext cx="1402333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sz="1400" b="1" dirty="0">
                <a:solidFill>
                  <a:srgbClr val="241F21"/>
                </a:solidFill>
                <a:latin typeface="Arial"/>
              </a:rPr>
              <a:t>budget</a:t>
            </a:r>
          </a:p>
        </p:txBody>
      </p:sp>
    </p:spTree>
    <p:extLst>
      <p:ext uri="{BB962C8B-B14F-4D97-AF65-F5344CB8AC3E}">
        <p14:creationId xmlns:p14="http://schemas.microsoft.com/office/powerpoint/2010/main" val="23010994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20495-38D1-7F5A-872E-B8234A6E4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6D5EEAEB-4F27-0042-1D44-CF9B1E4A1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A923E3-762E-C2E7-2F08-E9033034C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0" r="-1" b="2413"/>
          <a:stretch>
            <a:fillRect/>
          </a:stretch>
        </p:blipFill>
        <p:spPr>
          <a:xfrm>
            <a:off x="816656" y="1003128"/>
            <a:ext cx="8121524" cy="5363281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051B07-C4D7-9EC8-7052-85808B74A415}"/>
              </a:ext>
            </a:extLst>
          </p:cNvPr>
          <p:cNvSpPr/>
          <p:nvPr/>
        </p:nvSpPr>
        <p:spPr>
          <a:xfrm>
            <a:off x="465815" y="494998"/>
            <a:ext cx="9411971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FDA1B831-7013-18B9-3DFF-5CF42C03B5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2B9D024-8FE9-DE24-B7D4-49E879866F64}"/>
              </a:ext>
            </a:extLst>
          </p:cNvPr>
          <p:cNvSpPr/>
          <p:nvPr/>
        </p:nvSpPr>
        <p:spPr>
          <a:xfrm>
            <a:off x="465815" y="1243387"/>
            <a:ext cx="2919642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"/>
              </a:rPr>
              <a:t>  </a:t>
            </a:r>
            <a:r>
              <a:rPr lang="en-US" sz="2400" b="1" dirty="0">
                <a:solidFill>
                  <a:schemeClr val="tx1"/>
                </a:solidFill>
                <a:latin typeface="Arial"/>
              </a:rPr>
              <a:t>KARABATAN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D29BD0B6-2571-7C57-0EFF-F7139CEC5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AEC29473-C1E9-42A6-AACA-4776F8A1D44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313C8F-EBBB-3A19-FCAA-D852092C2089}"/>
              </a:ext>
            </a:extLst>
          </p:cNvPr>
          <p:cNvSpPr txBox="1"/>
          <p:nvPr/>
        </p:nvSpPr>
        <p:spPr>
          <a:xfrm>
            <a:off x="572655" y="187252"/>
            <a:ext cx="9817947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LPG EPC BROWNFIELD MODIFICATIONS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96744E-5CDB-9073-5B1D-55FB690B16DF}"/>
              </a:ext>
            </a:extLst>
          </p:cNvPr>
          <p:cNvSpPr/>
          <p:nvPr/>
        </p:nvSpPr>
        <p:spPr>
          <a:xfrm>
            <a:off x="8274458" y="1007297"/>
            <a:ext cx="3354651" cy="555157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12196D-E20A-91EE-511B-D94705C3598C}"/>
              </a:ext>
            </a:extLst>
          </p:cNvPr>
          <p:cNvSpPr txBox="1"/>
          <p:nvPr/>
        </p:nvSpPr>
        <p:spPr>
          <a:xfrm>
            <a:off x="8411623" y="1043785"/>
            <a:ext cx="303235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</a:rPr>
              <a:t>Engineering, Procurement, Construction</a:t>
            </a:r>
          </a:p>
          <a:p>
            <a:endParaRPr lang="en-US" sz="1200" b="1" dirty="0">
              <a:latin typeface="Arial"/>
            </a:endParaRPr>
          </a:p>
          <a:p>
            <a:r>
              <a:rPr lang="en-US" sz="1200" b="1" dirty="0">
                <a:latin typeface="Arial"/>
              </a:rPr>
              <a:t>Client: NCOC</a:t>
            </a:r>
          </a:p>
          <a:p>
            <a:r>
              <a:rPr lang="en-US" sz="1200" b="1" dirty="0">
                <a:latin typeface="Arial"/>
              </a:rPr>
              <a:t>Client: Kazakhstan Caspian Offshore Industries LLP </a:t>
            </a: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en-US" sz="1200" dirty="0"/>
              <a:t> Engineering: </a:t>
            </a:r>
          </a:p>
          <a:p>
            <a:r>
              <a:rPr lang="en-US" sz="1200" dirty="0"/>
              <a:t>Detailed design and modification of existing process systems.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Procurement: </a:t>
            </a:r>
          </a:p>
          <a:p>
            <a:r>
              <a:rPr lang="en-US" sz="1200" dirty="0"/>
              <a:t>Supply of piping, valves, supports, and mechanical items.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 </a:t>
            </a:r>
            <a:r>
              <a:rPr lang="en-US" sz="1200" dirty="0"/>
              <a:t>Construction:</a:t>
            </a:r>
            <a:br>
              <a:rPr lang="en-US" sz="1200" dirty="0"/>
            </a:br>
            <a:r>
              <a:rPr lang="en-US" sz="1200" dirty="0"/>
              <a:t>— Tie-ins to live process lines.</a:t>
            </a:r>
          </a:p>
          <a:p>
            <a:r>
              <a:rPr lang="en-US" sz="1200" dirty="0"/>
              <a:t>— Installation of new HDPE and carbon steel pipelines.</a:t>
            </a:r>
          </a:p>
          <a:p>
            <a:r>
              <a:rPr lang="en-US" sz="1200" dirty="0"/>
              <a:t>— Erection of structural and mechanical supports.</a:t>
            </a:r>
          </a:p>
          <a:p>
            <a:r>
              <a:rPr lang="en-US" sz="1200" dirty="0"/>
              <a:t>— Electrical and instrumentation works for control and monitoring systems.</a:t>
            </a:r>
          </a:p>
          <a:p>
            <a:r>
              <a:rPr lang="en-US" sz="1200" dirty="0"/>
              <a:t>— Pre-commissioning and commissioning assistance for modified systems.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54982DB-98A2-0654-9E46-6A26CCA76AA1}"/>
              </a:ext>
            </a:extLst>
          </p:cNvPr>
          <p:cNvSpPr/>
          <p:nvPr/>
        </p:nvSpPr>
        <p:spPr>
          <a:xfrm>
            <a:off x="9556366" y="2412912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76E66451-143B-EB38-A547-E27E0E31A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17756" y="2421382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757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EDC81-9E44-D138-54B6-63DBD25A1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rey Background Images: 900+ Free Images on Unsplash">
            <a:extLst>
              <a:ext uri="{FF2B5EF4-FFF2-40B4-BE49-F238E27FC236}">
                <a16:creationId xmlns:a16="http://schemas.microsoft.com/office/drawing/2014/main" id="{9FDFCDB8-4AC5-B5DD-35C6-CE4C7F3DAC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730252" y="730251"/>
            <a:ext cx="6858002" cy="53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3C89AE-1D89-E7A0-BA30-DED17E5E5B55}"/>
              </a:ext>
            </a:extLst>
          </p:cNvPr>
          <p:cNvSpPr txBox="1"/>
          <p:nvPr/>
        </p:nvSpPr>
        <p:spPr>
          <a:xfrm>
            <a:off x="395686" y="1003162"/>
            <a:ext cx="4735114" cy="614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500" b="1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ISKER </a:t>
            </a:r>
            <a:r>
              <a:rPr lang="en-US" sz="1500" b="1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Group</a:t>
            </a:r>
            <a:r>
              <a:rPr lang="en-US" sz="150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 owns </a:t>
            </a: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and operates one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of the largest and most diverse fleets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of construction equipment in the region,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enabling the company to deliver complex projects with efficiency and precision. </a:t>
            </a:r>
          </a:p>
          <a:p>
            <a:pPr>
              <a:buNone/>
            </a:pPr>
            <a:endParaRPr lang="en-US" sz="1500" dirty="0">
              <a:solidFill>
                <a:srgbClr val="000000"/>
              </a:solidFill>
              <a:effectLst/>
              <a:latin typeface="Ubuntu" panose="020B0504030602030204" pitchFamily="34" charset="0"/>
            </a:endParaRPr>
          </a:p>
          <a:p>
            <a:pPr>
              <a:buNone/>
            </a:pP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The fleet includes a wide range of machinery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such as excavators, bulldozers, wheel loaders,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and graders for earthmoving; mobile and tower cranes for lifting operations; concrete batching plants, mixers, and pumps for structural works;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as well as piling rigs and drilling machines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for deep foundation activities. </a:t>
            </a:r>
          </a:p>
          <a:p>
            <a:pPr>
              <a:buNone/>
            </a:pPr>
            <a:endParaRPr lang="en-US" sz="1500" dirty="0">
              <a:solidFill>
                <a:srgbClr val="000000"/>
              </a:solidFill>
              <a:effectLst/>
              <a:latin typeface="Ubuntu" panose="020B0504030602030204" pitchFamily="34" charset="0"/>
            </a:endParaRPr>
          </a:p>
          <a:p>
            <a:pPr>
              <a:buNone/>
            </a:pP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Additionally, ISKER maintains a robust lineup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of transport vehicles including dump trucks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and trailers, along with essential support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equipment like generators, compressors,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and lighting towers. </a:t>
            </a:r>
          </a:p>
          <a:p>
            <a:pPr>
              <a:buNone/>
            </a:pPr>
            <a:endParaRPr lang="en-US" sz="1500" dirty="0">
              <a:solidFill>
                <a:srgbClr val="000000"/>
              </a:solidFill>
              <a:effectLst/>
              <a:latin typeface="Ubuntu" panose="020B0504030602030204" pitchFamily="34" charset="0"/>
            </a:endParaRPr>
          </a:p>
          <a:p>
            <a:pPr>
              <a:buNone/>
            </a:pP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This extensive capability ensures ISKER can meet </a:t>
            </a:r>
            <a:b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en-US" sz="1500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the demands of industrial, civil, and infrastructure projects across varying scales and conditions.</a:t>
            </a:r>
          </a:p>
          <a:p>
            <a:pPr>
              <a:buNone/>
            </a:pPr>
            <a:endParaRPr lang="en-US" sz="16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endParaRPr lang="en-US" sz="16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endParaRPr lang="en-US" sz="1600" dirty="0">
              <a:latin typeface="Ubuntu" panose="020B0504030602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7F9464B-5E5D-04A1-108B-16F6C28B760C}"/>
              </a:ext>
            </a:extLst>
          </p:cNvPr>
          <p:cNvSpPr/>
          <p:nvPr/>
        </p:nvSpPr>
        <p:spPr>
          <a:xfrm>
            <a:off x="772303" y="466901"/>
            <a:ext cx="10645018" cy="318947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8B5E95-39D2-A2E0-3FA7-BC72A6103098}"/>
              </a:ext>
            </a:extLst>
          </p:cNvPr>
          <p:cNvSpPr txBox="1"/>
          <p:nvPr/>
        </p:nvSpPr>
        <p:spPr>
          <a:xfrm>
            <a:off x="774679" y="222207"/>
            <a:ext cx="11055370" cy="55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2800" b="1" dirty="0">
                <a:latin typeface="Arial"/>
              </a:rPr>
              <a:t>EQUIPMENT, MACHINERY AND PRODUCTION CAPABILITIES</a:t>
            </a:r>
          </a:p>
        </p:txBody>
      </p:sp>
      <p:pic>
        <p:nvPicPr>
          <p:cNvPr id="18" name="Picture 17" descr="A group of construction vehicles&#10;&#10;AI-generated content may be incorrect.">
            <a:extLst>
              <a:ext uri="{FF2B5EF4-FFF2-40B4-BE49-F238E27FC236}">
                <a16:creationId xmlns:a16="http://schemas.microsoft.com/office/drawing/2014/main" id="{4A4FFEDF-7055-DC69-69A0-76FB0C5E76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2468" y="957085"/>
            <a:ext cx="8479531" cy="506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9146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C927D-CF4D-2DFD-0C38-BB9D898F2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BE6376DC-163D-AB9F-9A67-92512A8CC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CCC2E2-ECD0-C32F-BD0D-BE93C64A41A1}"/>
              </a:ext>
            </a:extLst>
          </p:cNvPr>
          <p:cNvSpPr/>
          <p:nvPr/>
        </p:nvSpPr>
        <p:spPr>
          <a:xfrm>
            <a:off x="424198" y="4577346"/>
            <a:ext cx="3668922" cy="1159976"/>
          </a:xfrm>
          <a:prstGeom prst="roundRect">
            <a:avLst>
              <a:gd name="adj" fmla="val 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B9EC84-05D0-A4E5-B625-5E0ECE00976C}"/>
              </a:ext>
            </a:extLst>
          </p:cNvPr>
          <p:cNvSpPr txBox="1"/>
          <p:nvPr/>
        </p:nvSpPr>
        <p:spPr>
          <a:xfrm>
            <a:off x="488929" y="5305590"/>
            <a:ext cx="366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ptos" panose="020B0004020202020204" pitchFamily="34" charset="0"/>
              </a:rPr>
              <a:t>SPARE PARTS SUPPLY CHAIN</a:t>
            </a:r>
            <a:endParaRPr lang="en-US" b="1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34AA6F4-D5E6-047F-9599-F16BAF5BDF12}"/>
              </a:ext>
            </a:extLst>
          </p:cNvPr>
          <p:cNvSpPr/>
          <p:nvPr/>
        </p:nvSpPr>
        <p:spPr>
          <a:xfrm>
            <a:off x="5941224" y="4528695"/>
            <a:ext cx="6022175" cy="1208627"/>
          </a:xfrm>
          <a:prstGeom prst="roundRect">
            <a:avLst>
              <a:gd name="adj" fmla="val 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3E52F5-85DD-73F9-C11A-CA01340704FF}"/>
              </a:ext>
            </a:extLst>
          </p:cNvPr>
          <p:cNvSpPr txBox="1"/>
          <p:nvPr/>
        </p:nvSpPr>
        <p:spPr>
          <a:xfrm>
            <a:off x="6607463" y="5247961"/>
            <a:ext cx="505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ptos" panose="020B0004020202020204" pitchFamily="34" charset="0"/>
              </a:rPr>
              <a:t>VEHICLE WORKSHOPS AND REPAIR TEAM </a:t>
            </a:r>
            <a:endParaRPr lang="en-US" b="1" dirty="0"/>
          </a:p>
        </p:txBody>
      </p:sp>
      <p:pic>
        <p:nvPicPr>
          <p:cNvPr id="9220" name="Picture 4" descr="About Us Tools &amp; Equipment from Jefferson Tools">
            <a:extLst>
              <a:ext uri="{FF2B5EF4-FFF2-40B4-BE49-F238E27FC236}">
                <a16:creationId xmlns:a16="http://schemas.microsoft.com/office/drawing/2014/main" id="{BB0184FA-1B30-46DF-3A7E-852B63757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8479" y="1354309"/>
            <a:ext cx="6331570" cy="358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Automotive &amp; Spare Parts - Alouq">
            <a:extLst>
              <a:ext uri="{FF2B5EF4-FFF2-40B4-BE49-F238E27FC236}">
                <a16:creationId xmlns:a16="http://schemas.microsoft.com/office/drawing/2014/main" id="{63C197AE-667C-BC8C-CBF8-D7BA9140E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2352" y="785848"/>
            <a:ext cx="4646779" cy="464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erson in a red jacket with a wrench&#10;&#10;AI-generated content may be incorrect.">
            <a:extLst>
              <a:ext uri="{FF2B5EF4-FFF2-40B4-BE49-F238E27FC236}">
                <a16:creationId xmlns:a16="http://schemas.microsoft.com/office/drawing/2014/main" id="{AC353E23-F765-3F6D-67A2-011F1EE90C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6507" y="1891906"/>
            <a:ext cx="2824756" cy="520739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0E5F77-0436-EF63-38FA-5482D541B37E}"/>
              </a:ext>
            </a:extLst>
          </p:cNvPr>
          <p:cNvSpPr/>
          <p:nvPr/>
        </p:nvSpPr>
        <p:spPr>
          <a:xfrm>
            <a:off x="2623292" y="530460"/>
            <a:ext cx="6331571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16DE95-349A-51FA-3060-79CF8C849B16}"/>
              </a:ext>
            </a:extLst>
          </p:cNvPr>
          <p:cNvSpPr txBox="1"/>
          <p:nvPr/>
        </p:nvSpPr>
        <p:spPr>
          <a:xfrm>
            <a:off x="2712192" y="186052"/>
            <a:ext cx="6240119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600" b="1" dirty="0">
                <a:latin typeface="Arial"/>
              </a:rPr>
              <a:t>MAINTENCE CAPABILITIES </a:t>
            </a:r>
          </a:p>
        </p:txBody>
      </p:sp>
    </p:spTree>
    <p:extLst>
      <p:ext uri="{BB962C8B-B14F-4D97-AF65-F5344CB8AC3E}">
        <p14:creationId xmlns:p14="http://schemas.microsoft.com/office/powerpoint/2010/main" val="14539627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9127D-6BAE-DD22-F418-5B9F12E31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88144BC8-7AED-BF4D-9502-394A7DEED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5965F65-2E11-B782-9984-058CB9E79DD4}"/>
              </a:ext>
            </a:extLst>
          </p:cNvPr>
          <p:cNvSpPr/>
          <p:nvPr/>
        </p:nvSpPr>
        <p:spPr>
          <a:xfrm>
            <a:off x="4452571" y="5459900"/>
            <a:ext cx="3668922" cy="1182663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6E0F239-B32B-393A-ADAB-EE283E476A36}"/>
              </a:ext>
            </a:extLst>
          </p:cNvPr>
          <p:cNvSpPr txBox="1"/>
          <p:nvPr/>
        </p:nvSpPr>
        <p:spPr>
          <a:xfrm>
            <a:off x="4517301" y="5654554"/>
            <a:ext cx="3668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ptos" panose="020B0004020202020204" pitchFamily="34" charset="0"/>
              </a:rPr>
              <a:t>P</a:t>
            </a:r>
            <a:r>
              <a:rPr lang="en-US" b="1" i="0" dirty="0">
                <a:effectLst/>
                <a:latin typeface="PT Sans" panose="020B0503020203020204" pitchFamily="34" charset="0"/>
              </a:rPr>
              <a:t>ipe assemblies: </a:t>
            </a:r>
            <a:br>
              <a:rPr lang="en-US" b="1" i="0" dirty="0">
                <a:effectLst/>
                <a:latin typeface="PT Sans" panose="020B0503020203020204" pitchFamily="34" charset="0"/>
              </a:rPr>
            </a:br>
            <a:r>
              <a:rPr lang="en-US" b="1" i="0" dirty="0">
                <a:effectLst/>
                <a:latin typeface="PT Sans" panose="020B0503020203020204" pitchFamily="34" charset="0"/>
              </a:rPr>
              <a:t>both steel and glass reinforced </a:t>
            </a:r>
            <a:br>
              <a:rPr lang="en-US" b="1" i="0" dirty="0">
                <a:effectLst/>
                <a:latin typeface="PT Sans" panose="020B0503020203020204" pitchFamily="34" charset="0"/>
              </a:rPr>
            </a:br>
            <a:r>
              <a:rPr lang="en-US" b="1" i="0" dirty="0">
                <a:effectLst/>
                <a:latin typeface="PT Sans" panose="020B0503020203020204" pitchFamily="34" charset="0"/>
              </a:rPr>
              <a:t>epoxy pipes</a:t>
            </a:r>
            <a:endParaRPr lang="en-US" b="1" dirty="0"/>
          </a:p>
        </p:txBody>
      </p:sp>
      <p:pic>
        <p:nvPicPr>
          <p:cNvPr id="2052" name="Picture 4" descr="Industrial Gate Valves | Gate Valve Manufacturer | IMI">
            <a:extLst>
              <a:ext uri="{FF2B5EF4-FFF2-40B4-BE49-F238E27FC236}">
                <a16:creationId xmlns:a16="http://schemas.microsoft.com/office/drawing/2014/main" id="{3C81B65D-CE28-D440-1E07-DFE44909E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5837" y="4083969"/>
            <a:ext cx="3436271" cy="161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AF22D32-4557-6165-A98E-9F3AB71BE7EF}"/>
              </a:ext>
            </a:extLst>
          </p:cNvPr>
          <p:cNvSpPr/>
          <p:nvPr/>
        </p:nvSpPr>
        <p:spPr>
          <a:xfrm>
            <a:off x="8323758" y="5459900"/>
            <a:ext cx="3668922" cy="115997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6DEA8A-DE35-9C1E-9CCF-4AF9AAF8C68E}"/>
              </a:ext>
            </a:extLst>
          </p:cNvPr>
          <p:cNvSpPr txBox="1"/>
          <p:nvPr/>
        </p:nvSpPr>
        <p:spPr>
          <a:xfrm>
            <a:off x="8388489" y="6188144"/>
            <a:ext cx="366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ptos" panose="020B0004020202020204" pitchFamily="34" charset="0"/>
              </a:rPr>
              <a:t> </a:t>
            </a:r>
            <a:r>
              <a:rPr lang="en-US" b="1" dirty="0">
                <a:latin typeface="Aptos" panose="020B0004020202020204" pitchFamily="34" charset="0"/>
              </a:rPr>
              <a:t>S</a:t>
            </a:r>
            <a:r>
              <a:rPr lang="en-US" b="1" i="0" dirty="0">
                <a:effectLst/>
                <a:latin typeface="PT Sans" panose="020B0503020203020204" pitchFamily="34" charset="0"/>
              </a:rPr>
              <a:t>teel structures</a:t>
            </a:r>
            <a:endParaRPr lang="en-US" b="1" dirty="0"/>
          </a:p>
        </p:txBody>
      </p:sp>
      <p:pic>
        <p:nvPicPr>
          <p:cNvPr id="2054" name="Picture 6" descr="Steel construction - TSC Silos">
            <a:extLst>
              <a:ext uri="{FF2B5EF4-FFF2-40B4-BE49-F238E27FC236}">
                <a16:creationId xmlns:a16="http://schemas.microsoft.com/office/drawing/2014/main" id="{AB31DB64-CD2D-6ED7-CA2F-4FA3CC928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5929" y="3970851"/>
            <a:ext cx="3521653" cy="215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C233E5D-D48A-A61B-1EC6-C1B672331159}"/>
              </a:ext>
            </a:extLst>
          </p:cNvPr>
          <p:cNvSpPr/>
          <p:nvPr/>
        </p:nvSpPr>
        <p:spPr>
          <a:xfrm>
            <a:off x="267277" y="5459900"/>
            <a:ext cx="3943253" cy="120862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4123806-D547-8444-5CB4-1379E2B2509F}"/>
              </a:ext>
            </a:extLst>
          </p:cNvPr>
          <p:cNvSpPr txBox="1"/>
          <p:nvPr/>
        </p:nvSpPr>
        <p:spPr>
          <a:xfrm>
            <a:off x="246463" y="6219766"/>
            <a:ext cx="396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ptos" panose="020B0004020202020204" pitchFamily="34" charset="0"/>
              </a:rPr>
              <a:t>High-tech modular units</a:t>
            </a:r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197CA5-4E3B-4289-48A9-E27CA7E9A3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201" y="4015552"/>
            <a:ext cx="3521653" cy="2288887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1060D6E-6B06-1A66-5E1C-6F390D1670F9}"/>
              </a:ext>
            </a:extLst>
          </p:cNvPr>
          <p:cNvSpPr/>
          <p:nvPr/>
        </p:nvSpPr>
        <p:spPr>
          <a:xfrm>
            <a:off x="246463" y="2103340"/>
            <a:ext cx="11583587" cy="1182663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EBBDCD-7073-F8DC-8924-6E463D3FA345}"/>
              </a:ext>
            </a:extLst>
          </p:cNvPr>
          <p:cNvSpPr txBox="1"/>
          <p:nvPr/>
        </p:nvSpPr>
        <p:spPr>
          <a:xfrm>
            <a:off x="225648" y="2920366"/>
            <a:ext cx="115835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ptos" panose="020B0004020202020204" pitchFamily="34" charset="0"/>
              </a:rPr>
              <a:t>Full production cycle</a:t>
            </a:r>
            <a:r>
              <a:rPr lang="ru-RU" sz="1400" b="1" dirty="0">
                <a:latin typeface="Aptos" panose="020B0004020202020204" pitchFamily="34" charset="0"/>
              </a:rPr>
              <a:t>:</a:t>
            </a:r>
            <a:r>
              <a:rPr lang="en-US" sz="1400" b="1" dirty="0">
                <a:latin typeface="Aptos" panose="020B0004020202020204" pitchFamily="34" charset="0"/>
              </a:rPr>
              <a:t> engineering </a:t>
            </a:r>
            <a:r>
              <a:rPr lang="en-US" sz="1400" dirty="0">
                <a:effectLst/>
              </a:rPr>
              <a:t>▶️</a:t>
            </a:r>
            <a:r>
              <a:rPr lang="en-US" sz="1400" b="1" dirty="0">
                <a:effectLst/>
                <a:latin typeface="Aptos" panose="020B0004020202020204" pitchFamily="34" charset="0"/>
              </a:rPr>
              <a:t> </a:t>
            </a:r>
            <a:r>
              <a:rPr lang="en-US" sz="1400" b="1" dirty="0">
                <a:latin typeface="Aptos" panose="020B0004020202020204" pitchFamily="34" charset="0"/>
              </a:rPr>
              <a:t>supply </a:t>
            </a:r>
            <a:r>
              <a:rPr lang="en-US" sz="1400" dirty="0">
                <a:effectLst/>
              </a:rPr>
              <a:t>▶️</a:t>
            </a:r>
            <a:r>
              <a:rPr lang="en-US" sz="1400" b="1" dirty="0">
                <a:latin typeface="Aptos" panose="020B0004020202020204" pitchFamily="34" charset="0"/>
              </a:rPr>
              <a:t> cutting </a:t>
            </a:r>
            <a:r>
              <a:rPr lang="en-US" sz="1400" dirty="0">
                <a:effectLst/>
              </a:rPr>
              <a:t>▶️</a:t>
            </a:r>
            <a:r>
              <a:rPr lang="en-US" sz="1400" b="1" dirty="0">
                <a:latin typeface="Aptos" panose="020B0004020202020204" pitchFamily="34" charset="0"/>
              </a:rPr>
              <a:t> welding </a:t>
            </a:r>
            <a:r>
              <a:rPr lang="en-US" sz="1400" dirty="0">
                <a:effectLst/>
              </a:rPr>
              <a:t>▶️</a:t>
            </a:r>
            <a:r>
              <a:rPr lang="en-US" sz="1400" b="1" dirty="0">
                <a:latin typeface="Aptos" panose="020B0004020202020204" pitchFamily="34" charset="0"/>
              </a:rPr>
              <a:t> sandblasting </a:t>
            </a:r>
            <a:r>
              <a:rPr lang="en-US" sz="1400" dirty="0">
                <a:effectLst/>
              </a:rPr>
              <a:t>▶️</a:t>
            </a:r>
            <a:r>
              <a:rPr lang="en-US" sz="1400" b="1" dirty="0">
                <a:latin typeface="Aptos" panose="020B0004020202020204" pitchFamily="34" charset="0"/>
              </a:rPr>
              <a:t> painting </a:t>
            </a:r>
            <a:r>
              <a:rPr lang="en-US" sz="1400" dirty="0">
                <a:effectLst/>
              </a:rPr>
              <a:t>▶️</a:t>
            </a:r>
            <a:r>
              <a:rPr lang="en-US" sz="1400" b="1" dirty="0">
                <a:latin typeface="Aptos" panose="020B0004020202020204" pitchFamily="34" charset="0"/>
              </a:rPr>
              <a:t> delivery </a:t>
            </a:r>
            <a:r>
              <a:rPr lang="en-US" sz="1400" dirty="0">
                <a:effectLst/>
              </a:rPr>
              <a:t>▶️</a:t>
            </a:r>
            <a:r>
              <a:rPr lang="en-US" sz="1400" b="1" dirty="0">
                <a:latin typeface="Aptos" panose="020B0004020202020204" pitchFamily="34" charset="0"/>
              </a:rPr>
              <a:t> assembly </a:t>
            </a:r>
            <a:r>
              <a:rPr lang="en-US" sz="1400" dirty="0">
                <a:effectLst/>
              </a:rPr>
              <a:t>▶️ </a:t>
            </a:r>
            <a:r>
              <a:rPr lang="en-US" sz="1400" b="1" dirty="0">
                <a:latin typeface="Aptos" panose="020B0004020202020204" pitchFamily="34" charset="0"/>
              </a:rPr>
              <a:t>commission. </a:t>
            </a:r>
            <a:endParaRPr lang="en-US" sz="1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5DC6F6-17E2-A482-B6A6-7D64B01AEB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5050" y="672740"/>
            <a:ext cx="2874122" cy="2163657"/>
          </a:xfrm>
          <a:prstGeom prst="rect">
            <a:avLst/>
          </a:prstGeom>
        </p:spPr>
      </p:pic>
      <p:pic>
        <p:nvPicPr>
          <p:cNvPr id="2050" name="Picture 2" descr="Low pressure sandblasting machines - Sapi Sandstrahl und Anlagenbau">
            <a:extLst>
              <a:ext uri="{FF2B5EF4-FFF2-40B4-BE49-F238E27FC236}">
                <a16:creationId xmlns:a16="http://schemas.microsoft.com/office/drawing/2014/main" id="{E9521FE2-7694-84BA-E187-D5B299BD8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2522" y="861658"/>
            <a:ext cx="3871042" cy="187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onX Systems - ConXtech">
            <a:extLst>
              <a:ext uri="{FF2B5EF4-FFF2-40B4-BE49-F238E27FC236}">
                <a16:creationId xmlns:a16="http://schemas.microsoft.com/office/drawing/2014/main" id="{2E70FF2F-D98E-D244-DEDB-BD917C02D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3094" y="1119775"/>
            <a:ext cx="2295526" cy="160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Autocad 2024 - Civil DigitalStore">
            <a:extLst>
              <a:ext uri="{FF2B5EF4-FFF2-40B4-BE49-F238E27FC236}">
                <a16:creationId xmlns:a16="http://schemas.microsoft.com/office/drawing/2014/main" id="{F1C7A028-AACD-98A0-0A59-8C55F4790C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373170"/>
            <a:ext cx="1699987" cy="109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0603D5F-F768-5FEB-28D3-2A9C67F3DA84}"/>
              </a:ext>
            </a:extLst>
          </p:cNvPr>
          <p:cNvSpPr/>
          <p:nvPr/>
        </p:nvSpPr>
        <p:spPr>
          <a:xfrm>
            <a:off x="218470" y="461582"/>
            <a:ext cx="11562772" cy="31673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EE263B-AAAA-3BDE-34AC-F7C64C6BD2C4}"/>
              </a:ext>
            </a:extLst>
          </p:cNvPr>
          <p:cNvSpPr txBox="1"/>
          <p:nvPr/>
        </p:nvSpPr>
        <p:spPr>
          <a:xfrm>
            <a:off x="246464" y="186052"/>
            <a:ext cx="11681118" cy="621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sz="3200" b="1" dirty="0">
                <a:latin typeface="Arial"/>
              </a:rPr>
              <a:t>ENGINEERING &amp; FABRICATION OF METAL STRUCTURES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A9126A-A07C-8998-7F13-465E7C21CFF8}"/>
              </a:ext>
            </a:extLst>
          </p:cNvPr>
          <p:cNvSpPr/>
          <p:nvPr/>
        </p:nvSpPr>
        <p:spPr>
          <a:xfrm>
            <a:off x="4640810" y="3649181"/>
            <a:ext cx="2892426" cy="31673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52A095-ACE3-D45B-D032-E7CD868F8624}"/>
              </a:ext>
            </a:extLst>
          </p:cNvPr>
          <p:cNvSpPr txBox="1"/>
          <p:nvPr/>
        </p:nvSpPr>
        <p:spPr>
          <a:xfrm>
            <a:off x="264418" y="3399577"/>
            <a:ext cx="11565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ptos" panose="020B0004020202020204" pitchFamily="34" charset="0"/>
              </a:rPr>
              <a:t>WE PRODUCE</a:t>
            </a:r>
          </a:p>
        </p:txBody>
      </p:sp>
    </p:spTree>
    <p:extLst>
      <p:ext uri="{BB962C8B-B14F-4D97-AF65-F5344CB8AC3E}">
        <p14:creationId xmlns:p14="http://schemas.microsoft.com/office/powerpoint/2010/main" val="40476487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05FD5-382B-FA1C-6484-8275EB15F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rane on a dock&#10;&#10;AI-generated content may be incorrect.">
            <a:extLst>
              <a:ext uri="{FF2B5EF4-FFF2-40B4-BE49-F238E27FC236}">
                <a16:creationId xmlns:a16="http://schemas.microsoft.com/office/drawing/2014/main" id="{6C6E71EB-7336-C14A-2977-D19B72B4CE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07B14AA-538C-6FDA-EA01-FC5845CF966C}"/>
              </a:ext>
            </a:extLst>
          </p:cNvPr>
          <p:cNvSpPr/>
          <p:nvPr/>
        </p:nvSpPr>
        <p:spPr>
          <a:xfrm>
            <a:off x="1409826" y="646884"/>
            <a:ext cx="1047287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Minor Office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3BAB731-5F81-B64C-2B41-399E5B67E1BC}"/>
              </a:ext>
            </a:extLst>
          </p:cNvPr>
          <p:cNvSpPr/>
          <p:nvPr/>
        </p:nvSpPr>
        <p:spPr>
          <a:xfrm>
            <a:off x="1949112" y="2174770"/>
            <a:ext cx="1016002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Laydown area 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37A490E-9F10-DF36-6369-F31C0D6DA78A}"/>
              </a:ext>
            </a:extLst>
          </p:cNvPr>
          <p:cNvSpPr/>
          <p:nvPr/>
        </p:nvSpPr>
        <p:spPr>
          <a:xfrm>
            <a:off x="333454" y="1258846"/>
            <a:ext cx="1982871" cy="249580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Water tankers and generators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DFB7659-3A8C-8A9F-AC8A-A852DA3563AB}"/>
              </a:ext>
            </a:extLst>
          </p:cNvPr>
          <p:cNvSpPr/>
          <p:nvPr/>
        </p:nvSpPr>
        <p:spPr>
          <a:xfrm>
            <a:off x="3131350" y="513493"/>
            <a:ext cx="1191989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Production shop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134231D-8D8A-2CEA-53D0-6ACC819A50B1}"/>
              </a:ext>
            </a:extLst>
          </p:cNvPr>
          <p:cNvSpPr/>
          <p:nvPr/>
        </p:nvSpPr>
        <p:spPr>
          <a:xfrm>
            <a:off x="236462" y="5732208"/>
            <a:ext cx="8221738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rgbClr val="555555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7659EA9-ED2A-2958-A03A-94DDB0ECA2DD}"/>
              </a:ext>
            </a:extLst>
          </p:cNvPr>
          <p:cNvSpPr txBox="1"/>
          <p:nvPr/>
        </p:nvSpPr>
        <p:spPr>
          <a:xfrm>
            <a:off x="333454" y="5818543"/>
            <a:ext cx="8448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0" dirty="0">
                <a:effectLst/>
                <a:latin typeface="Ubuntu" panose="020B0504030602030204" pitchFamily="34" charset="0"/>
              </a:rPr>
              <a:t> </a:t>
            </a:r>
            <a:r>
              <a:rPr lang="en-US" sz="3200" b="1" dirty="0">
                <a:latin typeface="Aptos" panose="020B0004020202020204" pitchFamily="34" charset="0"/>
              </a:rPr>
              <a:t>ATYRAU RIVER PORT PRODUCTION BASE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BF23916-F5D2-81A0-AB1C-984E388C5338}"/>
              </a:ext>
            </a:extLst>
          </p:cNvPr>
          <p:cNvSpPr/>
          <p:nvPr/>
        </p:nvSpPr>
        <p:spPr>
          <a:xfrm>
            <a:off x="7706188" y="141444"/>
            <a:ext cx="1186352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Office Building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AB148D3-66ED-A5BD-80F3-7E603ADB6243}"/>
              </a:ext>
            </a:extLst>
          </p:cNvPr>
          <p:cNvSpPr/>
          <p:nvPr/>
        </p:nvSpPr>
        <p:spPr>
          <a:xfrm>
            <a:off x="4876109" y="5237682"/>
            <a:ext cx="706848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Berth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45C156E-D77A-B0FA-418A-DFB9D9F411A7}"/>
              </a:ext>
            </a:extLst>
          </p:cNvPr>
          <p:cNvSpPr/>
          <p:nvPr/>
        </p:nvSpPr>
        <p:spPr>
          <a:xfrm>
            <a:off x="3104011" y="1087385"/>
            <a:ext cx="1772098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Blasting/painting workshop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38959D3-D190-A6FB-31F8-E8D47B9BC7F7}"/>
              </a:ext>
            </a:extLst>
          </p:cNvPr>
          <p:cNvSpPr/>
          <p:nvPr/>
        </p:nvSpPr>
        <p:spPr>
          <a:xfrm>
            <a:off x="6731380" y="592598"/>
            <a:ext cx="1186352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Office Building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95AF31F-09FA-A7F4-C630-734A9D2840BF}"/>
              </a:ext>
            </a:extLst>
          </p:cNvPr>
          <p:cNvSpPr/>
          <p:nvPr/>
        </p:nvSpPr>
        <p:spPr>
          <a:xfrm>
            <a:off x="6416337" y="1185590"/>
            <a:ext cx="1016002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Laydown area 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66EFB61-3003-CEB8-F785-96EF8F6905F1}"/>
              </a:ext>
            </a:extLst>
          </p:cNvPr>
          <p:cNvSpPr/>
          <p:nvPr/>
        </p:nvSpPr>
        <p:spPr>
          <a:xfrm>
            <a:off x="6504239" y="3051707"/>
            <a:ext cx="1016002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Harbor crane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8FC054C-6B58-2904-B97F-65BAE5E7B8B8}"/>
              </a:ext>
            </a:extLst>
          </p:cNvPr>
          <p:cNvSpPr/>
          <p:nvPr/>
        </p:nvSpPr>
        <p:spPr>
          <a:xfrm>
            <a:off x="8625817" y="933233"/>
            <a:ext cx="1186352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Office Containers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F8F9A1B-A1F2-3C43-290A-14F228A0AC99}"/>
              </a:ext>
            </a:extLst>
          </p:cNvPr>
          <p:cNvSpPr/>
          <p:nvPr/>
        </p:nvSpPr>
        <p:spPr>
          <a:xfrm>
            <a:off x="4557752" y="171670"/>
            <a:ext cx="1025205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Control Gates</a:t>
            </a:r>
          </a:p>
        </p:txBody>
      </p:sp>
    </p:spTree>
    <p:extLst>
      <p:ext uri="{BB962C8B-B14F-4D97-AF65-F5344CB8AC3E}">
        <p14:creationId xmlns:p14="http://schemas.microsoft.com/office/powerpoint/2010/main" val="18730003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044D5-25B7-1093-D86E-308592577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erial view of a warehouse&#10;&#10;AI-generated content may be incorrect.">
            <a:extLst>
              <a:ext uri="{FF2B5EF4-FFF2-40B4-BE49-F238E27FC236}">
                <a16:creationId xmlns:a16="http://schemas.microsoft.com/office/drawing/2014/main" id="{F15ECECF-B2E6-EB40-C1DC-0CE98DA5E7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310BE75-7A63-F748-9F6F-006AAABA9C13}"/>
              </a:ext>
            </a:extLst>
          </p:cNvPr>
          <p:cNvSpPr/>
          <p:nvPr/>
        </p:nvSpPr>
        <p:spPr>
          <a:xfrm>
            <a:off x="491354" y="300512"/>
            <a:ext cx="7538221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chemeClr val="tx1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3551C41-0C91-D522-CFB1-E8EF9E62393A}"/>
              </a:ext>
            </a:extLst>
          </p:cNvPr>
          <p:cNvSpPr txBox="1"/>
          <p:nvPr/>
        </p:nvSpPr>
        <p:spPr>
          <a:xfrm>
            <a:off x="588346" y="386847"/>
            <a:ext cx="7441229" cy="584775"/>
          </a:xfrm>
          <a:prstGeom prst="rect">
            <a:avLst/>
          </a:prstGeom>
          <a:solidFill>
            <a:srgbClr val="F8DB04"/>
          </a:solidFill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ptos" panose="020B0004020202020204" pitchFamily="34" charset="0"/>
              </a:rPr>
              <a:t>ATYRAU METAL PRODUCTION FACILITY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214FD2F-AC78-DD77-AD80-22867D3F903B}"/>
              </a:ext>
            </a:extLst>
          </p:cNvPr>
          <p:cNvSpPr/>
          <p:nvPr/>
        </p:nvSpPr>
        <p:spPr>
          <a:xfrm>
            <a:off x="5000876" y="2373820"/>
            <a:ext cx="1434548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Fabrication workshop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970F2D5-533E-C9CF-D9D0-4FEE0096B69A}"/>
              </a:ext>
            </a:extLst>
          </p:cNvPr>
          <p:cNvSpPr/>
          <p:nvPr/>
        </p:nvSpPr>
        <p:spPr>
          <a:xfrm>
            <a:off x="7635219" y="1546505"/>
            <a:ext cx="1434548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Fabrication workshop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68D3799-6989-9AE6-2A9E-97BF0E8E1922}"/>
              </a:ext>
            </a:extLst>
          </p:cNvPr>
          <p:cNvSpPr/>
          <p:nvPr/>
        </p:nvSpPr>
        <p:spPr>
          <a:xfrm>
            <a:off x="9280517" y="924464"/>
            <a:ext cx="1434548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Fabrication workshop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C5F4E24-50EF-699E-52F5-A526CFDFD662}"/>
              </a:ext>
            </a:extLst>
          </p:cNvPr>
          <p:cNvSpPr/>
          <p:nvPr/>
        </p:nvSpPr>
        <p:spPr>
          <a:xfrm>
            <a:off x="8561766" y="2919109"/>
            <a:ext cx="1016002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Laydown area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78C214E-8578-F4E6-79BB-0072BF0F57D4}"/>
              </a:ext>
            </a:extLst>
          </p:cNvPr>
          <p:cNvSpPr/>
          <p:nvPr/>
        </p:nvSpPr>
        <p:spPr>
          <a:xfrm>
            <a:off x="3383283" y="5198420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Office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F523840-24B0-E62D-D239-331EA0B28BD8}"/>
              </a:ext>
            </a:extLst>
          </p:cNvPr>
          <p:cNvSpPr/>
          <p:nvPr/>
        </p:nvSpPr>
        <p:spPr>
          <a:xfrm>
            <a:off x="6342383" y="3913903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Office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4078B19-15A9-DC5C-1619-34D81A8F2262}"/>
              </a:ext>
            </a:extLst>
          </p:cNvPr>
          <p:cNvSpPr/>
          <p:nvPr/>
        </p:nvSpPr>
        <p:spPr>
          <a:xfrm>
            <a:off x="2062483" y="5040209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Office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C91250E-7B67-2856-A6AC-01F5CF9EB8AB}"/>
              </a:ext>
            </a:extLst>
          </p:cNvPr>
          <p:cNvSpPr/>
          <p:nvPr/>
        </p:nvSpPr>
        <p:spPr>
          <a:xfrm>
            <a:off x="1084583" y="3834797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Office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E6ED6FE-1F93-BB29-B624-99CDF4F3F611}"/>
              </a:ext>
            </a:extLst>
          </p:cNvPr>
          <p:cNvSpPr/>
          <p:nvPr/>
        </p:nvSpPr>
        <p:spPr>
          <a:xfrm>
            <a:off x="4050342" y="3834797"/>
            <a:ext cx="1016002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Laydown area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6668EF53-4AB9-CF29-6FB7-70C38A4B1190}"/>
              </a:ext>
            </a:extLst>
          </p:cNvPr>
          <p:cNvSpPr/>
          <p:nvPr/>
        </p:nvSpPr>
        <p:spPr>
          <a:xfrm>
            <a:off x="2492040" y="3701624"/>
            <a:ext cx="1358303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Maintenance Garage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CBAF3FE-41D2-0685-760D-ADAB93527A2A}"/>
              </a:ext>
            </a:extLst>
          </p:cNvPr>
          <p:cNvSpPr/>
          <p:nvPr/>
        </p:nvSpPr>
        <p:spPr>
          <a:xfrm>
            <a:off x="2802724" y="5481729"/>
            <a:ext cx="92726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Warehouse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F5B28BD-246E-142C-7727-4CF907FDAE16}"/>
              </a:ext>
            </a:extLst>
          </p:cNvPr>
          <p:cNvSpPr/>
          <p:nvPr/>
        </p:nvSpPr>
        <p:spPr>
          <a:xfrm>
            <a:off x="6580395" y="2020287"/>
            <a:ext cx="1772098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Blasting/painting workshop</a:t>
            </a:r>
          </a:p>
        </p:txBody>
      </p:sp>
    </p:spTree>
    <p:extLst>
      <p:ext uri="{BB962C8B-B14F-4D97-AF65-F5344CB8AC3E}">
        <p14:creationId xmlns:p14="http://schemas.microsoft.com/office/powerpoint/2010/main" val="17676039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531D2-27DA-7DEB-762E-AC5AA267C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275769-AC5D-FED3-4B02-69B35501C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89"/>
            <a:ext cx="12192000" cy="685522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E9645C4-20E2-C940-581A-02023005A5F3}"/>
              </a:ext>
            </a:extLst>
          </p:cNvPr>
          <p:cNvSpPr/>
          <p:nvPr/>
        </p:nvSpPr>
        <p:spPr>
          <a:xfrm>
            <a:off x="3597738" y="3462798"/>
            <a:ext cx="1482262" cy="63652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Mechanical workshop</a:t>
            </a:r>
            <a:r>
              <a:rPr lang="ru-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:</a:t>
            </a:r>
            <a:endParaRPr lang="en-US" sz="900" b="1" dirty="0">
              <a:solidFill>
                <a:schemeClr val="tx1"/>
              </a:solidFill>
              <a:latin typeface="PT Sans" panose="020B05030202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1920 m</a:t>
            </a:r>
            <a:r>
              <a:rPr lang="ru-RU" sz="900" b="1" baseline="30000" dirty="0">
                <a:solidFill>
                  <a:schemeClr val="tx1"/>
                </a:solidFill>
                <a:latin typeface="PT Sans" panose="020B0503020203020204" pitchFamily="34" charset="0"/>
              </a:rPr>
              <a:t>2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5t OHC x 2 nos.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EA5A7400-A4B9-FF9E-C672-7D59739CAC4E}"/>
              </a:ext>
            </a:extLst>
          </p:cNvPr>
          <p:cNvSpPr/>
          <p:nvPr/>
        </p:nvSpPr>
        <p:spPr>
          <a:xfrm>
            <a:off x="6352244" y="2513480"/>
            <a:ext cx="1358303" cy="442838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Sandblasting</a:t>
            </a:r>
            <a:r>
              <a:rPr lang="en-US" sz="900" dirty="0">
                <a:solidFill>
                  <a:schemeClr val="tx1"/>
                </a:solidFill>
                <a:latin typeface="PT Sans" panose="020B0503020203020204" pitchFamily="34" charset="0"/>
              </a:rPr>
              <a:t>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shop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240 m2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2E370DF-66A3-3112-52CB-085872463AA7}"/>
              </a:ext>
            </a:extLst>
          </p:cNvPr>
          <p:cNvSpPr/>
          <p:nvPr/>
        </p:nvSpPr>
        <p:spPr>
          <a:xfrm>
            <a:off x="10459084" y="4255667"/>
            <a:ext cx="1094710" cy="24307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Batching plant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6F70D0D-9F83-55EA-2C54-11AA8C3AFE18}"/>
              </a:ext>
            </a:extLst>
          </p:cNvPr>
          <p:cNvSpPr/>
          <p:nvPr/>
        </p:nvSpPr>
        <p:spPr>
          <a:xfrm>
            <a:off x="7710547" y="4255667"/>
            <a:ext cx="1016002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Laydown area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E04709F-8948-CE77-5D0F-ABB7FE2923B1}"/>
              </a:ext>
            </a:extLst>
          </p:cNvPr>
          <p:cNvSpPr/>
          <p:nvPr/>
        </p:nvSpPr>
        <p:spPr>
          <a:xfrm>
            <a:off x="9142712" y="2780944"/>
            <a:ext cx="1016002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Laydown area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E68CA14-F440-38DD-5887-6333DD5F3ACD}"/>
              </a:ext>
            </a:extLst>
          </p:cNvPr>
          <p:cNvSpPr/>
          <p:nvPr/>
        </p:nvSpPr>
        <p:spPr>
          <a:xfrm>
            <a:off x="4337929" y="2012999"/>
            <a:ext cx="1164300" cy="50048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Painting shop</a:t>
            </a:r>
            <a:r>
              <a:rPr lang="ru-RU" sz="900" b="1" dirty="0">
                <a:solidFill>
                  <a:schemeClr val="tx1"/>
                </a:solidFill>
                <a:latin typeface="PT Sans" panose="020B0503020203020204" pitchFamily="34" charset="0"/>
              </a:rPr>
              <a:t>:</a:t>
            </a:r>
            <a:endParaRPr lang="en-US" sz="900" b="1" dirty="0">
              <a:solidFill>
                <a:schemeClr val="tx1"/>
              </a:solidFill>
              <a:latin typeface="PT Sans" panose="020B05030202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1040 m</a:t>
            </a:r>
            <a:r>
              <a:rPr lang="ru-RU" sz="900" b="1" baseline="30000" dirty="0">
                <a:solidFill>
                  <a:schemeClr val="tx1"/>
                </a:solidFill>
                <a:latin typeface="PT Sans" panose="020B0503020203020204" pitchFamily="34" charset="0"/>
              </a:rPr>
              <a:t>2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5t OHC x 2 nos. 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3657568-4EE0-AECE-5EE9-2303E33BB05E}"/>
              </a:ext>
            </a:extLst>
          </p:cNvPr>
          <p:cNvSpPr/>
          <p:nvPr/>
        </p:nvSpPr>
        <p:spPr>
          <a:xfrm>
            <a:off x="570233" y="2235739"/>
            <a:ext cx="1804667" cy="499160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3 heated warehouses</a:t>
            </a:r>
          </a:p>
          <a:p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660 m</a:t>
            </a:r>
            <a:r>
              <a:rPr lang="en-US" sz="900" b="1" baseline="30000" dirty="0">
                <a:solidFill>
                  <a:schemeClr val="tx1"/>
                </a:solidFill>
                <a:latin typeface="PT Sans" panose="020B0503020203020204" pitchFamily="34" charset="0"/>
              </a:rPr>
              <a:t>2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 x 3 nos. including space for hazardous materials 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9E1D3A5-69E1-7F47-4E95-996B6A09FE32}"/>
              </a:ext>
            </a:extLst>
          </p:cNvPr>
          <p:cNvSpPr/>
          <p:nvPr/>
        </p:nvSpPr>
        <p:spPr>
          <a:xfrm>
            <a:off x="3383283" y="791726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Office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FFAE7CB-F29D-6646-B226-F1D5F1973CDF}"/>
              </a:ext>
            </a:extLst>
          </p:cNvPr>
          <p:cNvSpPr/>
          <p:nvPr/>
        </p:nvSpPr>
        <p:spPr>
          <a:xfrm>
            <a:off x="4138879" y="1118311"/>
            <a:ext cx="757836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Canteen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0C417C7-1802-CB8F-AF1E-D7F68BAB6ECB}"/>
              </a:ext>
            </a:extLst>
          </p:cNvPr>
          <p:cNvSpPr/>
          <p:nvPr/>
        </p:nvSpPr>
        <p:spPr>
          <a:xfrm>
            <a:off x="5416848" y="1276522"/>
            <a:ext cx="1358303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Maintenance Garage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8D4E1F6-DEA0-E7EB-74E4-D0D6BA3A6EB3}"/>
              </a:ext>
            </a:extLst>
          </p:cNvPr>
          <p:cNvSpPr/>
          <p:nvPr/>
        </p:nvSpPr>
        <p:spPr>
          <a:xfrm>
            <a:off x="236462" y="5732208"/>
            <a:ext cx="6307213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rgbClr val="555555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F56CC77-9C12-01CB-7679-CA5F169E2B02}"/>
              </a:ext>
            </a:extLst>
          </p:cNvPr>
          <p:cNvSpPr txBox="1"/>
          <p:nvPr/>
        </p:nvSpPr>
        <p:spPr>
          <a:xfrm>
            <a:off x="333454" y="5818543"/>
            <a:ext cx="62102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ptos" panose="020B0004020202020204" pitchFamily="34" charset="0"/>
              </a:rPr>
              <a:t>KARABATAN PRODUCTION BASE</a:t>
            </a:r>
            <a:endParaRPr lang="en-US" sz="900" b="1" dirty="0"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5362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1DC6D-A296-96ED-3B80-8CF7640DB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erial view of a large area with buildings&#10;&#10;AI-generated content may be incorrect.">
            <a:extLst>
              <a:ext uri="{FF2B5EF4-FFF2-40B4-BE49-F238E27FC236}">
                <a16:creationId xmlns:a16="http://schemas.microsoft.com/office/drawing/2014/main" id="{A8CD7DA8-BEE9-CAAB-6C44-AF753308A1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5247EBA-0F47-C215-07EA-8B565E6336D9}"/>
              </a:ext>
            </a:extLst>
          </p:cNvPr>
          <p:cNvSpPr/>
          <p:nvPr/>
        </p:nvSpPr>
        <p:spPr>
          <a:xfrm>
            <a:off x="7038886" y="1457321"/>
            <a:ext cx="1482262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Mechanical workshop 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C6AAD69-9A3E-A491-7103-CD8C8AAF81A3}"/>
              </a:ext>
            </a:extLst>
          </p:cNvPr>
          <p:cNvSpPr/>
          <p:nvPr/>
        </p:nvSpPr>
        <p:spPr>
          <a:xfrm>
            <a:off x="10200466" y="4257746"/>
            <a:ext cx="1094710" cy="24307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Batching plant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FF6B39D-877D-D7C2-B62B-EC45D741E6F1}"/>
              </a:ext>
            </a:extLst>
          </p:cNvPr>
          <p:cNvSpPr/>
          <p:nvPr/>
        </p:nvSpPr>
        <p:spPr>
          <a:xfrm>
            <a:off x="2386388" y="5115081"/>
            <a:ext cx="1016002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Laydown area 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2F85159-6F59-DF8F-B9CF-7B2D16B502E2}"/>
              </a:ext>
            </a:extLst>
          </p:cNvPr>
          <p:cNvSpPr/>
          <p:nvPr/>
        </p:nvSpPr>
        <p:spPr>
          <a:xfrm>
            <a:off x="7450984" y="1845466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Offices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EDC520E-C363-6E0C-79C4-D2A3790219FC}"/>
              </a:ext>
            </a:extLst>
          </p:cNvPr>
          <p:cNvSpPr/>
          <p:nvPr/>
        </p:nvSpPr>
        <p:spPr>
          <a:xfrm>
            <a:off x="4446815" y="828701"/>
            <a:ext cx="757836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Dorms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C58A552-95E9-7571-A9B6-C9731C486ABF}"/>
              </a:ext>
            </a:extLst>
          </p:cNvPr>
          <p:cNvSpPr/>
          <p:nvPr/>
        </p:nvSpPr>
        <p:spPr>
          <a:xfrm>
            <a:off x="236463" y="5732208"/>
            <a:ext cx="5440437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rgbClr val="555555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F59D1D9-9B70-9DF2-E537-C3CF8D3372C4}"/>
              </a:ext>
            </a:extLst>
          </p:cNvPr>
          <p:cNvSpPr txBox="1"/>
          <p:nvPr/>
        </p:nvSpPr>
        <p:spPr>
          <a:xfrm>
            <a:off x="333454" y="5818543"/>
            <a:ext cx="5343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ptos" panose="020B0004020202020204" pitchFamily="34" charset="0"/>
              </a:rPr>
              <a:t>TENGIZ PRODUCTION BASE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1D9C8C6-98CD-3510-A845-BED627BA5521}"/>
              </a:ext>
            </a:extLst>
          </p:cNvPr>
          <p:cNvSpPr/>
          <p:nvPr/>
        </p:nvSpPr>
        <p:spPr>
          <a:xfrm>
            <a:off x="7080419" y="1124138"/>
            <a:ext cx="92726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Warehouse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27D16FC-AF21-B860-8B02-6128E1F0BBF7}"/>
              </a:ext>
            </a:extLst>
          </p:cNvPr>
          <p:cNvSpPr/>
          <p:nvPr/>
        </p:nvSpPr>
        <p:spPr>
          <a:xfrm>
            <a:off x="5873612" y="670490"/>
            <a:ext cx="761558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Canteen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850D539-7AE0-EA0F-AE2C-ABB38DDB0AE4}"/>
              </a:ext>
            </a:extLst>
          </p:cNvPr>
          <p:cNvSpPr/>
          <p:nvPr/>
        </p:nvSpPr>
        <p:spPr>
          <a:xfrm>
            <a:off x="6363145" y="3008302"/>
            <a:ext cx="1434548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Fabrication workshop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C7034C3-8867-AACA-6D36-ADAA82D0E51E}"/>
              </a:ext>
            </a:extLst>
          </p:cNvPr>
          <p:cNvSpPr/>
          <p:nvPr/>
        </p:nvSpPr>
        <p:spPr>
          <a:xfrm>
            <a:off x="7681990" y="5106062"/>
            <a:ext cx="1772098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Blasting/painting workshop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1C4ECE7-3F75-D8BE-3584-680637A03460}"/>
              </a:ext>
            </a:extLst>
          </p:cNvPr>
          <p:cNvSpPr/>
          <p:nvPr/>
        </p:nvSpPr>
        <p:spPr>
          <a:xfrm>
            <a:off x="2652363" y="3534901"/>
            <a:ext cx="1500055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Open Warehouse Area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6CDB685-5D6C-9FE0-DBF8-A6EF2600F19B}"/>
              </a:ext>
            </a:extLst>
          </p:cNvPr>
          <p:cNvSpPr/>
          <p:nvPr/>
        </p:nvSpPr>
        <p:spPr>
          <a:xfrm>
            <a:off x="3777404" y="2548733"/>
            <a:ext cx="750028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Parking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5A1357E-6D37-DF5E-7938-3E108C608F53}"/>
              </a:ext>
            </a:extLst>
          </p:cNvPr>
          <p:cNvSpPr/>
          <p:nvPr/>
        </p:nvSpPr>
        <p:spPr>
          <a:xfrm>
            <a:off x="6987350" y="796797"/>
            <a:ext cx="92726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Generator</a:t>
            </a:r>
          </a:p>
        </p:txBody>
      </p:sp>
    </p:spTree>
    <p:extLst>
      <p:ext uri="{BB962C8B-B14F-4D97-AF65-F5344CB8AC3E}">
        <p14:creationId xmlns:p14="http://schemas.microsoft.com/office/powerpoint/2010/main" val="357256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5F671CB-94E3-7E70-9DE8-B79AA89BAE3C}"/>
              </a:ext>
            </a:extLst>
          </p:cNvPr>
          <p:cNvSpPr/>
          <p:nvPr/>
        </p:nvSpPr>
        <p:spPr>
          <a:xfrm>
            <a:off x="4343399" y="533214"/>
            <a:ext cx="3365501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6C3189-8EE6-B66E-CC24-027835DF69C6}"/>
              </a:ext>
            </a:extLst>
          </p:cNvPr>
          <p:cNvSpPr txBox="1"/>
          <p:nvPr/>
        </p:nvSpPr>
        <p:spPr>
          <a:xfrm>
            <a:off x="4483100" y="286217"/>
            <a:ext cx="322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Ubuntu" panose="020B0504030602030204" pitchFamily="34" charset="0"/>
              </a:rPr>
              <a:t>OUR CLIENTS</a:t>
            </a:r>
            <a:endParaRPr lang="en-US" dirty="0"/>
          </a:p>
        </p:txBody>
      </p:sp>
      <p:pic>
        <p:nvPicPr>
          <p:cNvPr id="2" name="Picture 2" descr="Главная">
            <a:extLst>
              <a:ext uri="{FF2B5EF4-FFF2-40B4-BE49-F238E27FC236}">
                <a16:creationId xmlns:a16="http://schemas.microsoft.com/office/drawing/2014/main" id="{F99F69FF-543D-B8C6-A61D-3077697F8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2283" y="1861617"/>
            <a:ext cx="2371725" cy="238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logo with blue wings and yellow sun&#10;&#10;AI-generated content may be incorrect.">
            <a:extLst>
              <a:ext uri="{FF2B5EF4-FFF2-40B4-BE49-F238E27FC236}">
                <a16:creationId xmlns:a16="http://schemas.microsoft.com/office/drawing/2014/main" id="{7EAEA131-26EA-9923-3430-F29015700B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193" y="1889381"/>
            <a:ext cx="2533373" cy="2209946"/>
          </a:xfrm>
          <a:prstGeom prst="rect">
            <a:avLst/>
          </a:prstGeom>
        </p:spPr>
      </p:pic>
      <p:pic>
        <p:nvPicPr>
          <p:cNvPr id="4" name="Picture 8" descr="Karachaganak Petroleum Operating B.V. - KPO | Aksay">
            <a:extLst>
              <a:ext uri="{FF2B5EF4-FFF2-40B4-BE49-F238E27FC236}">
                <a16:creationId xmlns:a16="http://schemas.microsoft.com/office/drawing/2014/main" id="{C76D7819-E1EE-E73E-6266-F4D9803A84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85" t="13139" r="21232" b="19863"/>
          <a:stretch>
            <a:fillRect/>
          </a:stretch>
        </p:blipFill>
        <p:spPr bwMode="auto">
          <a:xfrm>
            <a:off x="5257693" y="4584621"/>
            <a:ext cx="1917329" cy="164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Atyrau oil refinery">
            <a:extLst>
              <a:ext uri="{FF2B5EF4-FFF2-40B4-BE49-F238E27FC236}">
                <a16:creationId xmlns:a16="http://schemas.microsoft.com/office/drawing/2014/main" id="{E9B99849-4E98-A00C-7F56-1D8C55F6D7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5190" y="4801520"/>
            <a:ext cx="2884645" cy="1429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No photo description available.">
            <a:extLst>
              <a:ext uri="{FF2B5EF4-FFF2-40B4-BE49-F238E27FC236}">
                <a16:creationId xmlns:a16="http://schemas.microsoft.com/office/drawing/2014/main" id="{B34F198C-DA8B-CDA6-CB87-55CC7399C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0292" y="2061681"/>
            <a:ext cx="2209088" cy="219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4" descr="中国天辰工程有限公司- 抖音百科">
            <a:extLst>
              <a:ext uri="{FF2B5EF4-FFF2-40B4-BE49-F238E27FC236}">
                <a16:creationId xmlns:a16="http://schemas.microsoft.com/office/drawing/2014/main" id="{95FB2F33-A1F3-F1F2-27BD-C7098597E68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79535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6" descr="中国天辰工程有限公司- 抖音百科">
            <a:extLst>
              <a:ext uri="{FF2B5EF4-FFF2-40B4-BE49-F238E27FC236}">
                <a16:creationId xmlns:a16="http://schemas.microsoft.com/office/drawing/2014/main" id="{04C10E0F-21C2-EF47-E1D1-8334A7AFA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2879" y="4707076"/>
            <a:ext cx="2884646" cy="1396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97EEC264-7811-F787-59EB-B4114E163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5850" y="1861617"/>
            <a:ext cx="2274868" cy="233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2329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557C8-481D-8BCF-25BF-A5D5431A3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57316A-096F-3673-3242-BAD55E77CC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0"/>
            <a:ext cx="12192000" cy="685720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099060B-6822-B977-6BFC-2EE54573F24B}"/>
              </a:ext>
            </a:extLst>
          </p:cNvPr>
          <p:cNvSpPr/>
          <p:nvPr/>
        </p:nvSpPr>
        <p:spPr>
          <a:xfrm>
            <a:off x="3801804" y="4452078"/>
            <a:ext cx="1047287" cy="25235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Minor Office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5EC13A2-D5F1-9BA9-D283-2B8E7BC04983}"/>
              </a:ext>
            </a:extLst>
          </p:cNvPr>
          <p:cNvSpPr/>
          <p:nvPr/>
        </p:nvSpPr>
        <p:spPr>
          <a:xfrm>
            <a:off x="8897699" y="506870"/>
            <a:ext cx="1016002" cy="196411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Laydown area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35F28E1-9890-EBFE-45A5-2B6567F49E9A}"/>
              </a:ext>
            </a:extLst>
          </p:cNvPr>
          <p:cNvSpPr/>
          <p:nvPr/>
        </p:nvSpPr>
        <p:spPr>
          <a:xfrm>
            <a:off x="5155521" y="992261"/>
            <a:ext cx="940480" cy="211699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Main office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9628672-345E-CCEA-79E2-9B66F2D352A6}"/>
              </a:ext>
            </a:extLst>
          </p:cNvPr>
          <p:cNvSpPr/>
          <p:nvPr/>
        </p:nvSpPr>
        <p:spPr>
          <a:xfrm>
            <a:off x="895988" y="1258846"/>
            <a:ext cx="1158090" cy="249580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PMV Workshop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3AA1BA6-6764-5CB9-5179-0FE56B4C147B}"/>
              </a:ext>
            </a:extLst>
          </p:cNvPr>
          <p:cNvSpPr/>
          <p:nvPr/>
        </p:nvSpPr>
        <p:spPr>
          <a:xfrm>
            <a:off x="2264154" y="765681"/>
            <a:ext cx="1191989" cy="158211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Production shops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BBF0BCC-EE06-F080-8209-2B72A44FE108}"/>
              </a:ext>
            </a:extLst>
          </p:cNvPr>
          <p:cNvSpPr/>
          <p:nvPr/>
        </p:nvSpPr>
        <p:spPr>
          <a:xfrm>
            <a:off x="2054078" y="3114888"/>
            <a:ext cx="806071" cy="158211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Canteen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F3AE003-4279-61F3-C26E-09B84FEBD158}"/>
              </a:ext>
            </a:extLst>
          </p:cNvPr>
          <p:cNvSpPr/>
          <p:nvPr/>
        </p:nvSpPr>
        <p:spPr>
          <a:xfrm>
            <a:off x="236463" y="5732208"/>
            <a:ext cx="5392812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rgbClr val="555555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2AF5E1-4D07-8BA7-F6F6-77FA501769D8}"/>
              </a:ext>
            </a:extLst>
          </p:cNvPr>
          <p:cNvSpPr txBox="1"/>
          <p:nvPr/>
        </p:nvSpPr>
        <p:spPr>
          <a:xfrm>
            <a:off x="333454" y="5818543"/>
            <a:ext cx="5162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ptos" panose="020B0004020202020204" pitchFamily="34" charset="0"/>
              </a:rPr>
              <a:t>AKSAY PRODUCTION BASE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2EF0FEE-4B7D-F516-8AE9-E2A665B1C73E}"/>
              </a:ext>
            </a:extLst>
          </p:cNvPr>
          <p:cNvSpPr/>
          <p:nvPr/>
        </p:nvSpPr>
        <p:spPr>
          <a:xfrm>
            <a:off x="8265854" y="1508426"/>
            <a:ext cx="1047287" cy="25235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Minor Office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DBF12B2-7DC4-AABF-9729-8CFF4C460037}"/>
              </a:ext>
            </a:extLst>
          </p:cNvPr>
          <p:cNvSpPr/>
          <p:nvPr/>
        </p:nvSpPr>
        <p:spPr>
          <a:xfrm>
            <a:off x="616589" y="2128796"/>
            <a:ext cx="951862" cy="166729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Boiler room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1D5768-B921-8202-E653-9A3F8ECCC7DC}"/>
              </a:ext>
            </a:extLst>
          </p:cNvPr>
          <p:cNvSpPr/>
          <p:nvPr/>
        </p:nvSpPr>
        <p:spPr>
          <a:xfrm>
            <a:off x="7850412" y="4056834"/>
            <a:ext cx="903063" cy="25235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 </a:t>
            </a:r>
            <a:r>
              <a:rPr lang="en-US" sz="900" b="1" dirty="0">
                <a:solidFill>
                  <a:schemeClr val="tx1"/>
                </a:solidFill>
                <a:latin typeface="PT Sans" panose="020B0503020203020204" pitchFamily="34" charset="0"/>
              </a:rPr>
              <a:t>Checkpoint</a:t>
            </a:r>
          </a:p>
        </p:txBody>
      </p:sp>
    </p:spTree>
    <p:extLst>
      <p:ext uri="{BB962C8B-B14F-4D97-AF65-F5344CB8AC3E}">
        <p14:creationId xmlns:p14="http://schemas.microsoft.com/office/powerpoint/2010/main" val="12099069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D96D2-B61B-B3B1-9246-A2829B70C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678F8290-79B3-3C42-B09C-3D2888467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80ED99E-7CA1-80FF-457A-9296124C5DB1}"/>
              </a:ext>
            </a:extLst>
          </p:cNvPr>
          <p:cNvSpPr/>
          <p:nvPr/>
        </p:nvSpPr>
        <p:spPr>
          <a:xfrm>
            <a:off x="2901180" y="824651"/>
            <a:ext cx="6267216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D9E5FA-AB95-2905-839A-92729DD55EDF}"/>
              </a:ext>
            </a:extLst>
          </p:cNvPr>
          <p:cNvSpPr txBox="1"/>
          <p:nvPr/>
        </p:nvSpPr>
        <p:spPr>
          <a:xfrm>
            <a:off x="2962391" y="562495"/>
            <a:ext cx="6267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Ubuntu" panose="020B0504030602030204" pitchFamily="34" charset="0"/>
              </a:rPr>
              <a:t>ISKER GROUP COMPANIES</a:t>
            </a:r>
            <a:endParaRPr lang="en-US" sz="1100" dirty="0">
              <a:latin typeface="Ubuntu" panose="020B050403060203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6C51AFF-5012-26E5-67C2-BE2A24007544}"/>
              </a:ext>
            </a:extLst>
          </p:cNvPr>
          <p:cNvSpPr/>
          <p:nvPr/>
        </p:nvSpPr>
        <p:spPr>
          <a:xfrm>
            <a:off x="2280661" y="1884257"/>
            <a:ext cx="3308808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black letter with a white background&#10;&#10;AI-generated content may be incorrect.">
            <a:extLst>
              <a:ext uri="{FF2B5EF4-FFF2-40B4-BE49-F238E27FC236}">
                <a16:creationId xmlns:a16="http://schemas.microsoft.com/office/drawing/2014/main" id="{80754A6E-4748-EA6E-39DC-CEB86B29AC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154" y="2025659"/>
            <a:ext cx="2935822" cy="685238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8F6F909-20A3-90AE-4AD7-63111E3E8417}"/>
              </a:ext>
            </a:extLst>
          </p:cNvPr>
          <p:cNvSpPr/>
          <p:nvPr/>
        </p:nvSpPr>
        <p:spPr>
          <a:xfrm>
            <a:off x="6453146" y="1885155"/>
            <a:ext cx="3308808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logo with text on it&#10;&#10;AI-generated content may be incorrect.">
            <a:extLst>
              <a:ext uri="{FF2B5EF4-FFF2-40B4-BE49-F238E27FC236}">
                <a16:creationId xmlns:a16="http://schemas.microsoft.com/office/drawing/2014/main" id="{F820127A-1576-5D8E-C9C1-DAE59E5267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8772" y="1984702"/>
            <a:ext cx="3122315" cy="758823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CE800E9-FC56-142D-9ED0-BB643CD5BC3D}"/>
              </a:ext>
            </a:extLst>
          </p:cNvPr>
          <p:cNvSpPr/>
          <p:nvPr/>
        </p:nvSpPr>
        <p:spPr>
          <a:xfrm>
            <a:off x="1099561" y="3972288"/>
            <a:ext cx="2342139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A red line in a black background&#10;&#10;AI-generated content may be incorrect.">
            <a:extLst>
              <a:ext uri="{FF2B5EF4-FFF2-40B4-BE49-F238E27FC236}">
                <a16:creationId xmlns:a16="http://schemas.microsoft.com/office/drawing/2014/main" id="{677443F9-154F-DCD3-EDEE-1B74AE3DC9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187" y="4059760"/>
            <a:ext cx="2078738" cy="767734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C5D049C-F059-A59B-B98A-8600229989DE}"/>
              </a:ext>
            </a:extLst>
          </p:cNvPr>
          <p:cNvSpPr/>
          <p:nvPr/>
        </p:nvSpPr>
        <p:spPr>
          <a:xfrm>
            <a:off x="4969787" y="3968153"/>
            <a:ext cx="2342139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 descr="A red line on a black background&#10;&#10;AI-generated content may be incorrect.">
            <a:extLst>
              <a:ext uri="{FF2B5EF4-FFF2-40B4-BE49-F238E27FC236}">
                <a16:creationId xmlns:a16="http://schemas.microsoft.com/office/drawing/2014/main" id="{C945CC5E-6ABC-34C9-9F98-545EF6DB219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908" y="4103835"/>
            <a:ext cx="1969749" cy="671035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34D0B67-344C-2E3C-1F44-341655AB6655}"/>
              </a:ext>
            </a:extLst>
          </p:cNvPr>
          <p:cNvSpPr/>
          <p:nvPr/>
        </p:nvSpPr>
        <p:spPr>
          <a:xfrm>
            <a:off x="8846480" y="3968153"/>
            <a:ext cx="2342139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 descr="A red line on a black background&#10;&#10;AI-generated content may be incorrect.">
            <a:extLst>
              <a:ext uri="{FF2B5EF4-FFF2-40B4-BE49-F238E27FC236}">
                <a16:creationId xmlns:a16="http://schemas.microsoft.com/office/drawing/2014/main" id="{FB72F058-965F-CE52-4572-E7A8FFC52B6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0013" y="4037190"/>
            <a:ext cx="2317474" cy="75751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93AEFC5-6F77-514A-368B-49A58B6E23FE}"/>
              </a:ext>
            </a:extLst>
          </p:cNvPr>
          <p:cNvSpPr txBox="1"/>
          <p:nvPr/>
        </p:nvSpPr>
        <p:spPr>
          <a:xfrm>
            <a:off x="2280661" y="2826936"/>
            <a:ext cx="3510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ptos" panose="020B0004020202020204" pitchFamily="34" charset="0"/>
              </a:rPr>
              <a:t>EPC &amp; Construction </a:t>
            </a:r>
            <a:br>
              <a:rPr lang="en-US" b="1" dirty="0">
                <a:latin typeface="Aptos" panose="020B0004020202020204" pitchFamily="34" charset="0"/>
              </a:rPr>
            </a:br>
            <a:r>
              <a:rPr lang="en-US" b="1" dirty="0">
                <a:latin typeface="Aptos" panose="020B0004020202020204" pitchFamily="34" charset="0"/>
              </a:rPr>
              <a:t>for Oil/Gas and Petrochemicals</a:t>
            </a:r>
            <a:endParaRPr lang="en-US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4C97168-FCFD-3A07-4CB3-78758DAD656E}"/>
              </a:ext>
            </a:extLst>
          </p:cNvPr>
          <p:cNvSpPr txBox="1"/>
          <p:nvPr/>
        </p:nvSpPr>
        <p:spPr>
          <a:xfrm>
            <a:off x="6398651" y="2825970"/>
            <a:ext cx="3510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ptos" panose="020B0004020202020204" pitchFamily="34" charset="0"/>
              </a:rPr>
              <a:t>Industrial and Civil </a:t>
            </a:r>
            <a:br>
              <a:rPr lang="en-US" b="1" dirty="0">
                <a:latin typeface="Aptos" panose="020B0004020202020204" pitchFamily="34" charset="0"/>
              </a:rPr>
            </a:br>
            <a:r>
              <a:rPr lang="en-US" b="1" dirty="0">
                <a:latin typeface="Aptos" panose="020B0004020202020204" pitchFamily="34" charset="0"/>
              </a:rPr>
              <a:t>Waste Management Services</a:t>
            </a:r>
            <a:endParaRPr lang="en-US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DBFCBF-159B-4060-1D0D-7D9FAE996C95}"/>
              </a:ext>
            </a:extLst>
          </p:cNvPr>
          <p:cNvSpPr txBox="1"/>
          <p:nvPr/>
        </p:nvSpPr>
        <p:spPr>
          <a:xfrm>
            <a:off x="525391" y="5010059"/>
            <a:ext cx="3510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ptos" panose="020B0004020202020204" pitchFamily="34" charset="0"/>
              </a:rPr>
              <a:t>Warehouse &amp; Equipment </a:t>
            </a:r>
            <a:br>
              <a:rPr lang="en-US" b="1" dirty="0">
                <a:latin typeface="Aptos" panose="020B0004020202020204" pitchFamily="34" charset="0"/>
              </a:rPr>
            </a:br>
            <a:r>
              <a:rPr lang="en-US" b="1" dirty="0">
                <a:latin typeface="Aptos" panose="020B0004020202020204" pitchFamily="34" charset="0"/>
              </a:rPr>
              <a:t>Rental Services</a:t>
            </a:r>
            <a:endParaRPr lang="en-US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FDE668-0784-55CC-AFA9-E4F807058D63}"/>
              </a:ext>
            </a:extLst>
          </p:cNvPr>
          <p:cNvSpPr txBox="1"/>
          <p:nvPr/>
        </p:nvSpPr>
        <p:spPr>
          <a:xfrm>
            <a:off x="4472421" y="5013115"/>
            <a:ext cx="3510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ptos" panose="020B0004020202020204" pitchFamily="34" charset="0"/>
              </a:rPr>
              <a:t>Catering &amp; Facility </a:t>
            </a:r>
            <a:br>
              <a:rPr lang="en-US" b="1" dirty="0">
                <a:latin typeface="Aptos" panose="020B0004020202020204" pitchFamily="34" charset="0"/>
              </a:rPr>
            </a:br>
            <a:r>
              <a:rPr lang="en-US" b="1" dirty="0">
                <a:latin typeface="Aptos" panose="020B0004020202020204" pitchFamily="34" charset="0"/>
              </a:rPr>
              <a:t>Management Services</a:t>
            </a:r>
            <a:endParaRPr lang="en-US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3DE71C4-7AC2-56E7-6746-F57C1C7B8FC6}"/>
              </a:ext>
            </a:extLst>
          </p:cNvPr>
          <p:cNvSpPr txBox="1"/>
          <p:nvPr/>
        </p:nvSpPr>
        <p:spPr>
          <a:xfrm>
            <a:off x="8333872" y="5010058"/>
            <a:ext cx="3510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ptos" panose="020B0004020202020204" pitchFamily="34" charset="0"/>
              </a:rPr>
              <a:t>Real Estate</a:t>
            </a:r>
            <a:br>
              <a:rPr lang="en-US" b="1" dirty="0">
                <a:latin typeface="Aptos" panose="020B0004020202020204" pitchFamily="34" charset="0"/>
              </a:rPr>
            </a:br>
            <a:r>
              <a:rPr lang="en-US" b="1" dirty="0">
                <a:latin typeface="Aptos" panose="020B0004020202020204" pitchFamily="34" charset="0"/>
              </a:rPr>
              <a:t>Management Services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90017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A1991-B8AD-A578-D1C3-33925BA3A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7B5C170D-CB76-C246-B8C8-76D4065F9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02FA49C-E5A1-429F-02E4-F33DA693CFB1}"/>
              </a:ext>
            </a:extLst>
          </p:cNvPr>
          <p:cNvSpPr/>
          <p:nvPr/>
        </p:nvSpPr>
        <p:spPr>
          <a:xfrm>
            <a:off x="619248" y="478029"/>
            <a:ext cx="648833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B15C8A-C150-98DC-35AB-705140337DE4}"/>
              </a:ext>
            </a:extLst>
          </p:cNvPr>
          <p:cNvSpPr txBox="1"/>
          <p:nvPr/>
        </p:nvSpPr>
        <p:spPr>
          <a:xfrm>
            <a:off x="693474" y="231032"/>
            <a:ext cx="6414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Ubuntu" panose="020B0504030602030204" pitchFamily="34" charset="0"/>
              </a:rPr>
              <a:t>KEY SECTORS WE OPERATE 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4001BB-26AF-756C-BDCC-851095B1B0FF}"/>
              </a:ext>
            </a:extLst>
          </p:cNvPr>
          <p:cNvSpPr txBox="1"/>
          <p:nvPr/>
        </p:nvSpPr>
        <p:spPr>
          <a:xfrm>
            <a:off x="619248" y="1124360"/>
            <a:ext cx="818185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Onshore and Offshore Oil and Gas projects.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Gas plants.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Refineries &amp;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/>
              <a:t>Petrochemical plants.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Pipelines.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Water Treatment Plants.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Power Plant &amp; Substation Projects.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Construction Modification Projects.</a:t>
            </a:r>
            <a:endParaRPr lang="en-US" sz="2400" dirty="0">
              <a:latin typeface="Ubuntu" panose="020B0504030602030204" pitchFamily="34" charset="0"/>
            </a:endParaRP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Maintenance Projects.</a:t>
            </a:r>
            <a:endParaRPr lang="en-US" sz="2400" dirty="0">
              <a:latin typeface="Ubuntu" panose="020B0504030602030204" pitchFamily="34" charset="0"/>
            </a:endParaRP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Commercial and Residential buildings.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Renewables.</a:t>
            </a:r>
          </a:p>
          <a:p>
            <a:endParaRPr lang="en-US" sz="2800" b="1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4015E082-33BC-40B7-D9F0-C51606BF390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2" descr="500+ Oil And Gas Pictures [HD] | Download Free Images on Unsplash">
            <a:extLst>
              <a:ext uri="{FF2B5EF4-FFF2-40B4-BE49-F238E27FC236}">
                <a16:creationId xmlns:a16="http://schemas.microsoft.com/office/drawing/2014/main" id="{123C4B9F-77A4-C78E-2258-77D5D31E2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0450" y="1737271"/>
            <a:ext cx="4999794" cy="3383457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il Refinery Industrial Complex on Transparent Background 55983594 PNG">
            <a:extLst>
              <a:ext uri="{FF2B5EF4-FFF2-40B4-BE49-F238E27FC236}">
                <a16:creationId xmlns:a16="http://schemas.microsoft.com/office/drawing/2014/main" id="{58B983CD-1D55-4723-CD39-12AB7EE4F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303" y="3276600"/>
            <a:ext cx="3733449" cy="373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514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F817BE-B60C-8927-E235-CDD93E18D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2F0F6C8D-3ADA-0B0C-F327-C1F7A3895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C0B2E13-B1DE-28DD-0612-EAB0B995E2CA}"/>
              </a:ext>
            </a:extLst>
          </p:cNvPr>
          <p:cNvSpPr/>
          <p:nvPr/>
        </p:nvSpPr>
        <p:spPr>
          <a:xfrm>
            <a:off x="619249" y="774398"/>
            <a:ext cx="8410451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007188-2CE0-03AD-9720-F8DE578ABA08}"/>
              </a:ext>
            </a:extLst>
          </p:cNvPr>
          <p:cNvSpPr txBox="1"/>
          <p:nvPr/>
        </p:nvSpPr>
        <p:spPr>
          <a:xfrm>
            <a:off x="619250" y="479628"/>
            <a:ext cx="8410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b="1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CONSTRUCTION SERVICES OVERVIEW</a:t>
            </a:r>
            <a:endParaRPr lang="en-US" sz="36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350568-FE37-03CC-8DA1-E58BF7BB4ADD}"/>
              </a:ext>
            </a:extLst>
          </p:cNvPr>
          <p:cNvSpPr txBox="1"/>
          <p:nvPr/>
        </p:nvSpPr>
        <p:spPr>
          <a:xfrm>
            <a:off x="619249" y="1204113"/>
            <a:ext cx="710931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Piling, Earthworks.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Civil Works.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Structural Fabrication &amp; Erection.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Piping Fabrication and Erection.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NDT, PWHT.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Painting &amp; Insulation, Scaffolding.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Mechanical installation works.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Tanks &amp; Reservoirs.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Electrical, Instrumentation, Telecom.</a:t>
            </a:r>
            <a:endParaRPr lang="en-US" sz="2400" dirty="0">
              <a:latin typeface="Ubuntu" panose="020B0504030602030204" pitchFamily="34" charset="0"/>
            </a:endParaRP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Precommissioning.</a:t>
            </a:r>
            <a:endParaRPr lang="en-US" sz="2400" dirty="0">
              <a:latin typeface="Ubuntu" panose="020B0504030602030204" pitchFamily="34" charset="0"/>
            </a:endParaRPr>
          </a:p>
          <a:p>
            <a:r>
              <a:rPr lang="en-US" sz="2800" b="1" dirty="0">
                <a:solidFill>
                  <a:srgbClr val="FF0000"/>
                </a:solidFill>
              </a:rPr>
              <a:t>■</a:t>
            </a:r>
            <a:r>
              <a:rPr lang="en-US" sz="2800" b="1" dirty="0"/>
              <a:t> Commissioning Support.</a:t>
            </a:r>
          </a:p>
          <a:p>
            <a:endParaRPr lang="en-US" sz="2800" b="1" dirty="0"/>
          </a:p>
          <a:p>
            <a:endParaRPr lang="en-US" sz="2800" b="1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D9A6F7F5-4375-79DC-3003-B5277B0006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" name="Picture 12" descr="A group of people in safety vests and helmets at a factory&#10;&#10;AI-generated content may be incorrect.">
            <a:extLst>
              <a:ext uri="{FF2B5EF4-FFF2-40B4-BE49-F238E27FC236}">
                <a16:creationId xmlns:a16="http://schemas.microsoft.com/office/drawing/2014/main" id="{21F73DD7-63F6-38EB-C904-2EEBDF7605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76" r="-1" b="-1"/>
          <a:stretch>
            <a:fillRect/>
          </a:stretch>
        </p:blipFill>
        <p:spPr>
          <a:xfrm>
            <a:off x="6345587" y="1320106"/>
            <a:ext cx="5634106" cy="3487148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pic>
        <p:nvPicPr>
          <p:cNvPr id="10" name="Picture 9" descr="A crane with a black background&#10;&#10;AI-generated content may be incorrect.">
            <a:extLst>
              <a:ext uri="{FF2B5EF4-FFF2-40B4-BE49-F238E27FC236}">
                <a16:creationId xmlns:a16="http://schemas.microsoft.com/office/drawing/2014/main" id="{868019CF-CFE8-EAA8-C053-B10D06E5EA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9507" y="2253208"/>
            <a:ext cx="5108093" cy="510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530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E3F85-F7D4-A410-9972-9A0986B94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3B7F9CFE-347F-7193-96FE-E04B216A9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ataLife Engine &gt; Версия для печати &gt; Завод">
            <a:extLst>
              <a:ext uri="{FF2B5EF4-FFF2-40B4-BE49-F238E27FC236}">
                <a16:creationId xmlns:a16="http://schemas.microsoft.com/office/drawing/2014/main" id="{2111D58E-3B8A-7067-92CD-AE09C0FA8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14" y="4043482"/>
            <a:ext cx="7835074" cy="285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A3CE160-DA3B-EB09-C46C-29F9ED74F2F7}"/>
              </a:ext>
            </a:extLst>
          </p:cNvPr>
          <p:cNvSpPr/>
          <p:nvPr/>
        </p:nvSpPr>
        <p:spPr>
          <a:xfrm>
            <a:off x="619250" y="774398"/>
            <a:ext cx="9272896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8DB04"/>
              </a:highligh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C62DE2-F753-AEE7-F886-EEE113504F45}"/>
              </a:ext>
            </a:extLst>
          </p:cNvPr>
          <p:cNvSpPr txBox="1"/>
          <p:nvPr/>
        </p:nvSpPr>
        <p:spPr>
          <a:xfrm>
            <a:off x="725967" y="479628"/>
            <a:ext cx="9166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CORE MAINTENANCE SERVICE OFFERING</a:t>
            </a:r>
            <a:endParaRPr lang="en-US" sz="1100" dirty="0">
              <a:latin typeface="Ubuntu" panose="020B0504030602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EB3FFC-1E12-8725-333D-47222A15BDB9}"/>
              </a:ext>
            </a:extLst>
          </p:cNvPr>
          <p:cNvSpPr txBox="1"/>
          <p:nvPr/>
        </p:nvSpPr>
        <p:spPr>
          <a:xfrm>
            <a:off x="561191" y="1276699"/>
            <a:ext cx="9466860" cy="487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Mechanical Maintenance.</a:t>
            </a:r>
          </a:p>
          <a:p>
            <a:pPr>
              <a:lnSpc>
                <a:spcPct val="150000"/>
              </a:lnSpc>
            </a:pPr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Electrical and Instrumentation Maintenance.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Critical Rotating Equipment Maintenance.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Scaffolding, Painting and Insulation.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Industrial Cleaning Services.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Chemical Cleaning Services.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Calibration and Valve Testing Services.</a:t>
            </a:r>
          </a:p>
          <a:p>
            <a:endParaRPr lang="en-US" sz="2700" b="1" dirty="0">
              <a:solidFill>
                <a:srgbClr val="FF0000"/>
              </a:solidFill>
            </a:endParaRP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682D3B0A-58DE-2D69-AA16-2D2BE245DB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2" descr="DataLife Engine &gt; Версия для печати &gt; Завод">
            <a:extLst>
              <a:ext uri="{FF2B5EF4-FFF2-40B4-BE49-F238E27FC236}">
                <a16:creationId xmlns:a16="http://schemas.microsoft.com/office/drawing/2014/main" id="{5045BDA7-EA61-5C3F-C17C-FADAF6FAFC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9942" y="4043482"/>
            <a:ext cx="5406572" cy="285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 person wearing a hard hat and gloves holding a circular saw&#10;&#10;AI-generated content may be incorrect.">
            <a:extLst>
              <a:ext uri="{FF2B5EF4-FFF2-40B4-BE49-F238E27FC236}">
                <a16:creationId xmlns:a16="http://schemas.microsoft.com/office/drawing/2014/main" id="{FDFD8C4D-3322-08E2-7789-D75EC4F72C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87329" y="1457460"/>
            <a:ext cx="3592944" cy="543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011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64D29-9C57-98AA-62C3-CA4919B3D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AC283CBC-DB50-EE3C-0973-769113D3D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9D6743-4360-F408-65BE-F887B1CC0396}"/>
              </a:ext>
            </a:extLst>
          </p:cNvPr>
          <p:cNvSpPr/>
          <p:nvPr/>
        </p:nvSpPr>
        <p:spPr>
          <a:xfrm>
            <a:off x="517649" y="482302"/>
            <a:ext cx="7127751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62FECF-B38C-1D14-E0B8-611155AFE9E6}"/>
              </a:ext>
            </a:extLst>
          </p:cNvPr>
          <p:cNvSpPr txBox="1"/>
          <p:nvPr/>
        </p:nvSpPr>
        <p:spPr>
          <a:xfrm>
            <a:off x="624367" y="187532"/>
            <a:ext cx="7262333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9000"/>
              </a:lnSpc>
            </a:pPr>
            <a:r>
              <a:rPr lang="en-US" sz="3600" b="1" dirty="0">
                <a:solidFill>
                  <a:srgbClr val="241F21"/>
                </a:solidFill>
                <a:latin typeface="Arial"/>
              </a:rPr>
              <a:t>AUXILIARY INFRASTRUCTURE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40100-CE2A-08EC-455C-8CE44271525F}"/>
              </a:ext>
            </a:extLst>
          </p:cNvPr>
          <p:cNvSpPr txBox="1"/>
          <p:nvPr/>
        </p:nvSpPr>
        <p:spPr>
          <a:xfrm>
            <a:off x="328854" y="1066986"/>
            <a:ext cx="1099954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Production Base in Atyrau, Karabatan, Tengiz , Aksai, Aktau.</a:t>
            </a:r>
          </a:p>
          <a:p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Cutting, Welding, Painting, sandblasting workshops.</a:t>
            </a:r>
          </a:p>
          <a:p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Port based fabrication facilities for Modules LERs, PAR, PAU</a:t>
            </a:r>
          </a:p>
          <a:p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Metrology Laboratories &amp; Electrical testing labs.</a:t>
            </a:r>
          </a:p>
          <a:p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Industrial waste treatment facility and waste disposal sites.</a:t>
            </a:r>
          </a:p>
          <a:p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Non-destructive testing (NDT).</a:t>
            </a:r>
          </a:p>
          <a:p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Concrete Batching Plant.</a:t>
            </a:r>
          </a:p>
          <a:p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Fleet of Construction Equipment.</a:t>
            </a:r>
          </a:p>
          <a:p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Regional</a:t>
            </a:r>
            <a:r>
              <a:rPr lang="en-US" sz="2700" b="1" dirty="0">
                <a:solidFill>
                  <a:srgbClr val="FF0000"/>
                </a:solidFill>
              </a:rPr>
              <a:t> </a:t>
            </a:r>
            <a:r>
              <a:rPr lang="en-US" sz="2700" b="1" dirty="0"/>
              <a:t>Offices and Datacenters.</a:t>
            </a:r>
          </a:p>
          <a:p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Training and Development centers.</a:t>
            </a:r>
          </a:p>
          <a:p>
            <a:r>
              <a:rPr lang="en-US" sz="2700" b="1" dirty="0">
                <a:solidFill>
                  <a:srgbClr val="FF0000"/>
                </a:solidFill>
              </a:rPr>
              <a:t>■ </a:t>
            </a:r>
            <a:r>
              <a:rPr lang="en-US" sz="2700" b="1" dirty="0"/>
              <a:t>Fitness and Recreation centers.</a:t>
            </a:r>
          </a:p>
          <a:p>
            <a:endParaRPr lang="en-US" sz="2700" b="1" dirty="0">
              <a:solidFill>
                <a:srgbClr val="FF0000"/>
              </a:solidFill>
            </a:endParaRP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8963F798-A1D7-6E93-2B47-D96C5A39CAA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Low pressure sandblasting machines - Sapi Sandstrahl und Anlagenbau">
            <a:extLst>
              <a:ext uri="{FF2B5EF4-FFF2-40B4-BE49-F238E27FC236}">
                <a16:creationId xmlns:a16="http://schemas.microsoft.com/office/drawing/2014/main" id="{BEEBD275-290C-55BD-EA02-060698C39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4301" y="3071189"/>
            <a:ext cx="5225011" cy="363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olywood NDT - Non-Destructive Testing">
            <a:extLst>
              <a:ext uri="{FF2B5EF4-FFF2-40B4-BE49-F238E27FC236}">
                <a16:creationId xmlns:a16="http://schemas.microsoft.com/office/drawing/2014/main" id="{4732E5EB-6A72-193F-556F-8EC6FA3B7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2129" y="4451332"/>
            <a:ext cx="2733551" cy="2062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653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62B77E-1FB6-55EA-6830-89E485FAE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ndustry, Construction Industrial, civil works, pipe - Tube, factory">
            <a:extLst>
              <a:ext uri="{FF2B5EF4-FFF2-40B4-BE49-F238E27FC236}">
                <a16:creationId xmlns:a16="http://schemas.microsoft.com/office/drawing/2014/main" id="{90FB2E11-8ECF-1FFF-7CBB-76BA1F6BD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9C60839-3179-2B39-DF06-68E8B93FA4F5}"/>
              </a:ext>
            </a:extLst>
          </p:cNvPr>
          <p:cNvSpPr/>
          <p:nvPr/>
        </p:nvSpPr>
        <p:spPr>
          <a:xfrm>
            <a:off x="593889" y="5279011"/>
            <a:ext cx="3308808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black letter with a white background&#10;&#10;AI-generated content may be incorrect.">
            <a:extLst>
              <a:ext uri="{FF2B5EF4-FFF2-40B4-BE49-F238E27FC236}">
                <a16:creationId xmlns:a16="http://schemas.microsoft.com/office/drawing/2014/main" id="{D0F750CF-E716-5018-4F77-3634999504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82" y="5420413"/>
            <a:ext cx="2935822" cy="6852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44C5B8-068C-079C-7BF9-A41166CF6267}"/>
              </a:ext>
            </a:extLst>
          </p:cNvPr>
          <p:cNvSpPr/>
          <p:nvPr/>
        </p:nvSpPr>
        <p:spPr>
          <a:xfrm>
            <a:off x="6635083" y="673100"/>
            <a:ext cx="4934618" cy="520447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91C7B3-C6F4-CEC1-5F74-21FBB0E42A49}"/>
              </a:ext>
            </a:extLst>
          </p:cNvPr>
          <p:cNvSpPr txBox="1"/>
          <p:nvPr/>
        </p:nvSpPr>
        <p:spPr>
          <a:xfrm>
            <a:off x="6647783" y="352628"/>
            <a:ext cx="5370033" cy="891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9000"/>
              </a:lnSpc>
            </a:pPr>
            <a:r>
              <a:rPr lang="en-US" sz="4800" b="1" dirty="0">
                <a:solidFill>
                  <a:srgbClr val="241F21"/>
                </a:solidFill>
                <a:latin typeface="Arial"/>
              </a:rPr>
              <a:t>KEY PROJECTS</a:t>
            </a:r>
          </a:p>
        </p:txBody>
      </p:sp>
    </p:spTree>
    <p:extLst>
      <p:ext uri="{BB962C8B-B14F-4D97-AF65-F5344CB8AC3E}">
        <p14:creationId xmlns:p14="http://schemas.microsoft.com/office/powerpoint/2010/main" val="1850847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9498</TotalTime>
  <Words>2404</Words>
  <Application>Microsoft Office PowerPoint</Application>
  <PresentationFormat>Widescreen</PresentationFormat>
  <Paragraphs>569</Paragraphs>
  <Slides>41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PT Sans</vt:lpstr>
      <vt:lpstr>Aptos</vt:lpstr>
      <vt:lpstr>Segoe UI</vt:lpstr>
      <vt:lpstr>Ubuntu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Denis Valivach</dc:creator>
  <cp:lastModifiedBy>Denis Valivach</cp:lastModifiedBy>
  <cp:revision>708</cp:revision>
  <dcterms:created xsi:type="dcterms:W3CDTF">2025-06-11T10:30:40Z</dcterms:created>
  <dcterms:modified xsi:type="dcterms:W3CDTF">2025-10-31T06:47:05Z</dcterms:modified>
</cp:coreProperties>
</file>