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306" r:id="rId4"/>
    <p:sldId id="342" r:id="rId5"/>
    <p:sldId id="305" r:id="rId6"/>
    <p:sldId id="341" r:id="rId7"/>
    <p:sldId id="307" r:id="rId8"/>
    <p:sldId id="308" r:id="rId9"/>
    <p:sldId id="309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1" r:id="rId30"/>
    <p:sldId id="332" r:id="rId31"/>
    <p:sldId id="333" r:id="rId32"/>
    <p:sldId id="346" r:id="rId33"/>
    <p:sldId id="345" r:id="rId34"/>
    <p:sldId id="272" r:id="rId35"/>
    <p:sldId id="270" r:id="rId36"/>
    <p:sldId id="334" r:id="rId37"/>
    <p:sldId id="335" r:id="rId38"/>
    <p:sldId id="336" r:id="rId39"/>
    <p:sldId id="337" r:id="rId40"/>
    <p:sldId id="338" r:id="rId41"/>
    <p:sldId id="340" r:id="rId42"/>
  </p:sldIdLst>
  <p:sldSz cx="12192000" cy="6858000"/>
  <p:notesSz cx="6858000" cy="9144000"/>
  <p:embeddedFontLst>
    <p:embeddedFont>
      <p:font typeface="PT Sans" panose="020B0503020203020204" pitchFamily="34" charset="0"/>
      <p:regular r:id="rId44"/>
      <p:bold r:id="rId45"/>
      <p:italic r:id="rId46"/>
      <p:boldItalic r:id="rId47"/>
    </p:embeddedFont>
    <p:embeddedFont>
      <p:font typeface="Segoe UI" panose="020B0502040204020203" pitchFamily="34" charset="0"/>
      <p:regular r:id="rId48"/>
      <p:bold r:id="rId49"/>
      <p:italic r:id="rId50"/>
      <p:boldItalic r:id="rId51"/>
    </p:embeddedFont>
    <p:embeddedFont>
      <p:font typeface="Ubuntu" panose="020B0504030602030204" pitchFamily="34" charset="0"/>
      <p:regular r:id="rId52"/>
      <p:bold r:id="rId53"/>
      <p:italic r:id="rId54"/>
      <p:boldItalic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D688"/>
    <a:srgbClr val="93D587"/>
    <a:srgbClr val="F8DB04"/>
    <a:srgbClr val="9CA1A8"/>
    <a:srgbClr val="FF86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310" autoAdjust="0"/>
  </p:normalViewPr>
  <p:slideViewPr>
    <p:cSldViewPr snapToGrid="0">
      <p:cViewPr varScale="1">
        <p:scale>
          <a:sx n="104" d="100"/>
          <a:sy n="104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C91B4-D8C1-4D39-872E-E3923FEC14F2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6AA38-6A31-4133-B3C9-8174B76E82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66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34926-3756-735E-08DA-95F83E61A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35DFD3-1056-68B0-AAC5-26640F2C5E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4E4FC8-DFBA-E339-7C01-629E923F9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E0D1CA-13AD-C953-8FE3-44707AE862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610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4A5E2-7C01-5FB4-2D2B-5E9E32924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A00A92-49FB-1759-AFB9-1EE4021614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CBE4D8-85FA-0A1A-EA22-3C7EFB1BAD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343DAA-21B1-3AAD-B925-D52587403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01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5085C-3834-17B1-F3AC-BFD0D0AD5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6FEAC9-0131-E257-203D-2E06F42CA3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11E118-CAA5-4531-7772-ED8C3C3B8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BF627-2C96-6A70-2DAA-89C7BB0CA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07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13AF5-560E-94BF-B69C-F259B3425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04E688-3D8B-74CC-2A98-2E17C85C27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AA8E8A-14AD-81CF-1F71-3CD7600A70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1EF229-602D-9723-201F-B8266B5B29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82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81567-1ACB-528D-2620-E103C332C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1C7024-DF87-99EC-1F99-1EA54975D1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D32A12-824C-8C10-7DD6-6BD990887C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F37D7A-77C1-2192-8AC7-EC960600C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19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0978A-0EA0-9A30-E8A5-A2D4C8694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97A5A7-4F28-E035-202E-7EB73CFB24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7A3F35-6FC7-FFCE-837C-E9BA05D1EE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DED2C-ADAA-81D2-5C3E-022F8031FA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137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7D901-D14D-9BE8-4D87-A0F3C3A9B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CA21A0-5EF7-12BD-0D87-565AA4C6F2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8681EA-AC3B-A084-5382-8A1F6DCCCC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EC7DB-80CD-354D-7EC8-627D0B58B4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99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70339-F231-3A03-FC1C-74CADD20B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B965B3-E5D6-28E5-8B73-E4306DCB50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3A41BE-815F-9CDC-A26E-25FBC1D34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0E9973-3D73-5D22-D2B3-3CE96194E3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372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1A38D-9ABE-A53D-3430-E1CEEA636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B11740-23C8-6F6A-E041-F79AF95951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A8D2B1-88C0-259D-43F6-7EBC58743C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380EA3-E8BB-785F-05D2-F0C5612E24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607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198AE-63E8-FB62-E550-89C2AE2A1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878047-E971-9073-B9EF-403CF8748E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AA90DA-07A6-5221-A7D9-B02BE8EFEC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9DDF64-C6EA-503A-864E-FE42D2A8DA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603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1EE74-6F78-6FF7-A4DE-9FA286E3C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E576ED-FE3C-DC76-0790-27D9EC083F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8070D6-E88C-DE31-D099-A977FD0981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895EC4-152B-2890-C957-63BC4BE460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82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539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1F52C-D39B-0494-D999-E6BF88D80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BA697A-3AE4-EEE3-E747-E7DDD7A62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253E81-304E-944A-9995-D4B0B0393E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A812D1-55E5-4A41-508C-207F74CC09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2663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3CE29-74F8-9A28-8A04-348D120C7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5076DE-3C3D-D4F3-1BB6-60F9A3CF7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C4547C-F615-A187-84EC-DF905DD47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DFB3D8-240C-2D99-8801-39C2EDF17B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143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95BCC-99C7-E127-F1A1-9EB813441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E1BB63-8BDC-C07E-D1AE-C176B79C28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E139E-5F74-B244-1F62-78B0783111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C84B12-0749-C404-9F34-620D9D4CCC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691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83CC9-BCA2-86F6-A31A-32373B628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9F996D-37F8-A79D-455B-07F03D5BBC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3D117A-1866-51C7-4EE3-080C3F5819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090D3-CFE0-3FB1-CD44-0FAA6F5C2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9759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E3919-0C46-24F3-ECA2-AE1A85C79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D25CC2-5410-EE86-8DAC-7AD3286238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CF898F-7B29-A33B-1872-A6D798105D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B7388B-F74B-4D02-CD12-6894D064C9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809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02732-31E4-C8EE-D739-643791B68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5AE6EF-5FFF-C27F-658C-C279A9E69A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B3E2A0-C2BB-250E-DD7A-AB9806E4D3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CF6FD-4D6C-D083-E905-B488254365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015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21124-773B-B7EF-FCAD-7F5000DAB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F905B8-BF27-309C-5CFA-821CEE32ED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196AA3-C197-828F-3015-6B17FA7CE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F6CE51-D748-1569-5C22-E90F008D94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507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0C27A-9279-A835-2454-50BF893F3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C287DC-C18E-6CF8-5861-E103751750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C03F49-DEFF-8E03-5C8A-292EAC6D48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40462-1D31-043E-089B-57D959BEBC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0334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64749-7768-BDAF-B034-14FC25489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8B9CE2-E8E5-CC18-107C-E08569DF86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6CCEE7-F609-E00E-6161-0D5B23B25F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98CF4-BFC0-CA11-4E76-A2BAA15E78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044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043B-7227-BE10-C77E-B78BA7846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370230-8941-2F23-8CAA-ED7836B350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E3DC7A-683B-61C3-71BC-FA4B30CB41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1EF0DE-650A-B76E-BB20-5FB8BACFA0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694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EB844-96EF-F673-E3BE-C37F205CF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089970-5F3D-7DF7-6F67-84820E4570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BEE499-5CB7-3DE9-C401-39D519D667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8819F-5C39-76A5-89AA-275C0DCEA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134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E0323-87F4-4789-E021-E4C20B163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FF6F4A-7101-8083-1FDB-DA5DBBFB13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F479F-FBEE-6896-E409-E0B0FC9109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53FA0-E4F9-6FB2-9FF4-31AD2C1155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575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AAFC-D1F2-8DD7-A0AA-05C388A12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F4C91F-B53E-1482-D626-A4B5075487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E357E-D96A-1D34-FA52-A7BBBF2B3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77FC67-3F38-3335-0CAB-08975E71CA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7955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B523D-6299-5C7A-A502-B6219E9C2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961D74-F653-553A-64D8-06174B39A6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175070-4A07-8841-CAA3-63BA69070F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4ABF1-A35C-D749-8874-16385B8F08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551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B57D6-1BA0-27A9-F1A0-5ADAB5B41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1A8EB2-69DF-1CF0-F97A-B08B7C955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8A3497-BE25-52C0-4618-5848B94DCE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12FA2D-6BE5-6670-7D73-F1DA479F8E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356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3F463-081D-27AA-9FBA-D5CC1671D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88D0A7-97AF-349A-39A8-F0BA0A0757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D8AD8-4B25-892C-18E9-D241E008D0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E349D6-D19D-5078-8946-4C4C6A51D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717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4E4A2-6502-B030-F591-47B4E6F58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4A4F9C-8094-900C-75AE-803CCBC001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448828-85E9-F907-946E-E86A8CFBB7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69527B-2C96-63D3-3524-E4379716DD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514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A5622-A9D2-C5B2-A934-B2D15E99D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DD3300-2889-E3FD-5F81-79780643D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2AC746-E514-AEFA-8DBB-55D4E28F07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F95DB-A70C-59C5-19AE-537DC728C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9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A1DA0-0998-2FCA-0F4F-EF2B9809C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43A8EA-A886-1895-820B-05CB4D1A0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FB4447-FAC1-FDF5-5211-9E07EEAE3F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56268-CF72-9084-5FE0-8B06004192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901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A5EA6-7B16-D788-7D8F-11096069B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856EA8-223F-07A1-0E58-2D79506C64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8456F2-6914-8510-8956-392350C1B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F0C367-3C74-3D3A-8A1F-62F07402C7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77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2B1EB-AFA4-9CBF-02D0-75C537962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78B1A-2FA9-E629-3185-65378ED1B5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D5FBD9-736E-9FD6-17EA-E732C2089F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733EB-E230-9CE1-4A24-D43F83F476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37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5A3A3-49D1-8AED-7493-B185A8456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45AFB-F4A1-439A-9AB9-8A527A6DB2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22C050-7917-E164-E778-543BFB0834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64A8E5-EE10-10F4-45D1-38D671F35C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940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0A81F-F7D9-F79B-727E-6F6D4936F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67FAED-5527-4969-8CBD-DA7A6EBE2F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1B9FD9-C7CF-7D6C-2124-B7CD22DEFE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11E53-0D7B-41FB-6B23-B91AFD8313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97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B204D-B379-AA56-5F13-4C966CA28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F7D441-F198-18C1-7F80-F894D23E3A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798DD6-18E3-8D4B-686F-596495478F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A6637-AE14-A709-A2ED-BAFB9B048F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17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CC49E-A5F2-6879-0C49-59FD94C59D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0F6101-0E33-DDC3-715E-7E71102E8B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727CA-6F65-D48F-6047-2979EEB3C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476B0-F8B5-8E9D-CFF5-600307FA4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E26B2-8250-24E9-92B3-DFC4B5DDB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62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FB29D-14C4-5E21-EFBE-9984B88E2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B309B2-4F5D-8003-7667-C75ED8C5A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554EA-F454-C259-4A69-A30E6578C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422A2-979A-E804-FFA8-68E901DCD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BDFCB-B01E-A636-53B1-0446635BD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59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1A4865-078C-9980-48B2-D390035E11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AFA4F7-01B3-A129-95B5-1D80A330E0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BC8F7-F505-6B4C-4589-2579BD98F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BE7EC-4A19-376C-2A73-C91FFDD9E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A8141-4219-3961-3C5A-8DEC80F39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650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B94B3-6E85-D1BC-D594-51FD05258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DFF91-B4EE-246E-0F73-ECEFFB20F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F1346-1D48-33DF-67D6-71100231B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D52A9-D653-256A-A2F1-79A0B34EB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46C89C-94C2-9F5F-EA0B-2AAEC4103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04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36F19-5E65-9473-CFCB-320C1229A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ACD48-86CC-BC78-935A-A563AF4F5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71CC0-9C2E-C48B-20EB-E8CCE0DBE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1C592-C19E-344B-EB5D-82FDADCD0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9BE2A-C251-03DC-05FE-5D720F0DB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69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FBE7C-188E-4A98-016E-5BFCC9B6A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A8CC5-E392-20F7-E295-86DBAA9EDB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C1947C-B48D-0018-5BC2-75BA6FFE86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7631E2-39A5-DC9E-D904-B6BFE8846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69871-E3AA-2E5D-BED8-BD9B01FC1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0CE7FF-62BD-C1A5-9B7C-9ACBDFA2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61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88A38-6742-F2A0-2705-05BD2EB56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5FEB9E-A0FF-A7F2-73C9-ED8C7E449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EBFEC4-C4CA-235C-0C03-D6379D140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71E3F8-2FA5-9A92-DC34-B6856D511C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375C5E-A94A-8BAD-B0FE-829211A3E9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AA6223-3C48-70C4-3E84-F0E9ADD17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F2474C-94A3-6B3A-21DC-1DD64814E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2B1D1C-35D5-9B6C-9EBA-6FD6A5D3E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22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9FFF2-276E-A4A9-488A-465B249FF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1B7F34-8E51-BF55-5BCA-305314EBA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079AC3-7513-7601-9492-822A3C8B2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A49786-F9CF-7AC0-5790-6472B522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48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A296D-1D96-C497-55A0-EF8F727E5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9872F8-124C-4311-63F9-BEEFC064E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111856-FC31-AC79-12EA-3FAECFBC6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73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50E3A-77BC-54E4-950B-D480340B9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FBB4C-8AFD-DBC7-41E9-F95B053E7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86583-1FD3-5615-A227-414EC491AF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7F628-64A6-679A-0DF3-471B8EF67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B6E1CF-3477-B0C8-124C-F148A8951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5DD98-08CF-6858-54CE-1BF1E2D79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98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D7296-B116-F085-15AB-28416C800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07A3C5-6D7E-11F8-9471-61F46DF49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FC19ED-8A7D-F2E5-C90F-6CD83D763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2B713-9A56-B5AA-109B-75394D17F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B93A1E-E53C-1C5E-2885-B34514C1E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6218FB-BD82-E20D-D229-279CC8CB1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0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857398-A143-5494-CC1F-EA1775715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E7FC17-F777-3F8B-3C5A-401471D46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D9F63-A186-066E-2111-0CF2F2E4BC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25933F-B7A8-45A2-8A1B-705EE8288473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7BECB-D383-C80D-C204-0BEE5D37EB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BB7344-613E-EB0E-DC22-0FB2FE9B18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11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7.pn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35.jpe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27.pn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27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43.jpe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27.pn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7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28.pn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7.jpe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27.png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40.pn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jpe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53.png"/><Relationship Id="rId4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0.pn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40.png"/><Relationship Id="rId4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30.png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30.png"/><Relationship Id="rId4" Type="http://schemas.openxmlformats.org/officeDocument/2006/relationships/image" Target="../media/image6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0.png"/><Relationship Id="rId4" Type="http://schemas.openxmlformats.org/officeDocument/2006/relationships/image" Target="../media/image70.jpe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.jpe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7.jpe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88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actory with lights on it&#10;&#10;AI-generated content may be incorrect.">
            <a:extLst>
              <a:ext uri="{FF2B5EF4-FFF2-40B4-BE49-F238E27FC236}">
                <a16:creationId xmlns:a16="http://schemas.microsoft.com/office/drawing/2014/main" id="{4DAF7A74-D1B4-4085-7DA7-5066DD3A7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3035260-0F2A-B0CB-8DDB-ED78EBFCEEE4}"/>
              </a:ext>
            </a:extLst>
          </p:cNvPr>
          <p:cNvSpPr/>
          <p:nvPr/>
        </p:nvSpPr>
        <p:spPr>
          <a:xfrm>
            <a:off x="593889" y="5279011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2D19B442-9DEA-E443-7467-C6B8E52F3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82" y="5420413"/>
            <a:ext cx="2935822" cy="68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49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F71B6-F1C5-2BBB-A0D1-595E37016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CFB59224-E19E-5677-BE85-CCDF8AD24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large area with buildings and a fence&#10;&#10;AI-generated content may be incorrect.">
            <a:extLst>
              <a:ext uri="{FF2B5EF4-FFF2-40B4-BE49-F238E27FC236}">
                <a16:creationId xmlns:a16="http://schemas.microsoft.com/office/drawing/2014/main" id="{AED4A72C-F18F-861E-A0AF-0D83C2034B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3913" y="1086576"/>
            <a:ext cx="9027909" cy="5587693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A8DB64-ABC8-12F3-D123-B20FA3018DB9}"/>
              </a:ext>
            </a:extLst>
          </p:cNvPr>
          <p:cNvSpPr/>
          <p:nvPr/>
        </p:nvSpPr>
        <p:spPr>
          <a:xfrm>
            <a:off x="465815" y="494998"/>
            <a:ext cx="1153351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2BD860-DBBC-F819-CDD9-9D87054AB461}"/>
              </a:ext>
            </a:extLst>
          </p:cNvPr>
          <p:cNvSpPr txBox="1"/>
          <p:nvPr/>
        </p:nvSpPr>
        <p:spPr>
          <a:xfrm>
            <a:off x="421410" y="179048"/>
            <a:ext cx="11453044" cy="680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600" b="1" dirty="0">
                <a:solidFill>
                  <a:srgbClr val="241F21"/>
                </a:solidFill>
                <a:latin typeface="Ubuntu" panose="020B0504030602030204" pitchFamily="34" charset="0"/>
              </a:rPr>
              <a:t>СТРОИТЕЛЬСТВО ТЕРМИНАЛА ПОГРУЗКИ СЕРЫ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BC50E45F-59ED-DD2D-990C-FECD1F47F10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26BFDA-1454-8995-76F6-A622A39C626B}"/>
              </a:ext>
            </a:extLst>
          </p:cNvPr>
          <p:cNvSpPr/>
          <p:nvPr/>
        </p:nvSpPr>
        <p:spPr>
          <a:xfrm>
            <a:off x="9132333" y="1092379"/>
            <a:ext cx="2866993" cy="527062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281E8DCF-D586-24C4-FF35-893F178851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B03CEB-EFD6-3761-8D9F-C88BF3E9A0E8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$450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104422-F09D-1ED3-D93C-9A45A93C2787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1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1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735FE5-F4A9-3044-9D7A-E2BD5C504F1D}"/>
              </a:ext>
            </a:extLst>
          </p:cNvPr>
          <p:cNvSpPr txBox="1"/>
          <p:nvPr/>
        </p:nvSpPr>
        <p:spPr>
          <a:xfrm rot="3922261">
            <a:off x="268773" y="5989000"/>
            <a:ext cx="815682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3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79B2C6-EFFB-A86A-9E37-3F43373FCB95}"/>
              </a:ext>
            </a:extLst>
          </p:cNvPr>
          <p:cNvSpPr txBox="1"/>
          <p:nvPr/>
        </p:nvSpPr>
        <p:spPr>
          <a:xfrm>
            <a:off x="9178460" y="1186918"/>
            <a:ext cx="270874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Материально-техническое снабжение, строительство и </a:t>
            </a:r>
            <a:r>
              <a:rPr lang="ru-RU" sz="1100" dirty="0" err="1"/>
              <a:t>предпусконаладка</a:t>
            </a:r>
            <a:br>
              <a:rPr lang="en-US" sz="1100" dirty="0">
                <a:solidFill>
                  <a:srgbClr val="FF0000"/>
                </a:solidFill>
              </a:rPr>
            </a:br>
            <a:endParaRPr lang="en-US" sz="1100" dirty="0">
              <a:solidFill>
                <a:srgbClr val="FF0000"/>
              </a:solidFill>
            </a:endParaRPr>
          </a:p>
          <a:p>
            <a:r>
              <a:rPr lang="ru" sz="1100" b="1" dirty="0">
                <a:latin typeface="Arial"/>
              </a:rPr>
              <a:t>Клиент: AGIP KCO / NCOC</a:t>
            </a:r>
          </a:p>
          <a:p>
            <a:endParaRPr lang="en-US" sz="1100" b="1" dirty="0">
              <a:solidFill>
                <a:srgbClr val="FF0000"/>
              </a:solidFill>
              <a:latin typeface="Arial"/>
            </a:endParaRPr>
          </a:p>
          <a:p>
            <a:endParaRPr lang="en-US" sz="1100" b="1" dirty="0">
              <a:solidFill>
                <a:srgbClr val="FF0000"/>
              </a:solidFill>
              <a:latin typeface="Arial"/>
            </a:endParaRPr>
          </a:p>
          <a:p>
            <a:endParaRPr lang="en-US" sz="1100" b="1" dirty="0">
              <a:solidFill>
                <a:srgbClr val="FF0000"/>
              </a:solidFill>
              <a:latin typeface="Arial"/>
            </a:endParaRPr>
          </a:p>
          <a:p>
            <a:endParaRPr lang="en-US" sz="11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100" dirty="0">
                <a:solidFill>
                  <a:srgbClr val="FF0000"/>
                </a:solidFill>
              </a:rPr>
            </a:br>
            <a:endParaRPr lang="ru-RU" sz="1100" dirty="0">
              <a:solidFill>
                <a:srgbClr val="FF0000"/>
              </a:solidFill>
            </a:endParaRPr>
          </a:p>
          <a:p>
            <a:br>
              <a:rPr lang="en-US" sz="1100" dirty="0">
                <a:solidFill>
                  <a:srgbClr val="FF0000"/>
                </a:solidFill>
              </a:rPr>
            </a:br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Персонал: более 3000 человек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Земляные работы: 627 000 м </a:t>
            </a:r>
            <a:r>
              <a:rPr lang="ru" sz="1100" baseline="30000" dirty="0"/>
              <a:t>3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Защитное покрытие: 620 000 м </a:t>
            </a:r>
            <a:r>
              <a:rPr lang="ru" sz="1100" baseline="30000" dirty="0"/>
              <a:t>2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Бетон: 50 000 м </a:t>
            </a:r>
            <a:r>
              <a:rPr lang="ru" sz="1100" baseline="30000" dirty="0"/>
              <a:t>3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Стальные конструкции: 6000 тонн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Промышленный трубопровод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Насосы и компрессоры: 50 единиц </a:t>
            </a:r>
            <a:br>
              <a:rPr lang="en-US" sz="1100" dirty="0"/>
            </a:br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Сосуды и резервуары: 147 единиц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Покрасочные работы: 40 000 м </a:t>
            </a:r>
            <a:r>
              <a:rPr lang="ru" sz="1100" baseline="30000" dirty="0"/>
              <a:t>2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Изоляция: 30 000 м </a:t>
            </a:r>
            <a:r>
              <a:rPr lang="ru" sz="1100" baseline="30000" dirty="0"/>
              <a:t>2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-RU" sz="1100" dirty="0"/>
              <a:t>Электрокабельные системы</a:t>
            </a:r>
            <a:r>
              <a:rPr lang="ru" sz="1100" dirty="0"/>
              <a:t>: 937 км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Высокотехнологичные кабельные лотки: 32 км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ИБП и приборы: 4621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Трансформаторы: 30 единиц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Распределительные щиты: 342 шт.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Многожильный кабель: 662 км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774508-BC75-C897-08A9-728E0F69871B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4A157A94-4DEF-DAE1-BDF7-1DB1861AA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Agip - Wikipedia">
            <a:extLst>
              <a:ext uri="{FF2B5EF4-FFF2-40B4-BE49-F238E27FC236}">
                <a16:creationId xmlns:a16="http://schemas.microsoft.com/office/drawing/2014/main" id="{6112E7A4-7E59-DC15-F26D-9A5751D86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4380" y="2290372"/>
            <a:ext cx="708645" cy="8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74DDC69-B8DA-129E-30B8-52D3E6D3DE5B}"/>
              </a:ext>
            </a:extLst>
          </p:cNvPr>
          <p:cNvSpPr/>
          <p:nvPr/>
        </p:nvSpPr>
        <p:spPr>
          <a:xfrm>
            <a:off x="10485583" y="229037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 descr="North Caspian Operating Company - Wikipedia">
            <a:extLst>
              <a:ext uri="{FF2B5EF4-FFF2-40B4-BE49-F238E27FC236}">
                <a16:creationId xmlns:a16="http://schemas.microsoft.com/office/drawing/2014/main" id="{0EA2C768-B77D-B23E-61A3-54839ACAD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46973" y="229884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537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4B080-5E40-F7CE-85FB-34AFC1465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BDFD9CCE-57E1-AAAC-3E79-935A2D192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crane in a construction site&#10;&#10;AI-generated content may be incorrect.">
            <a:extLst>
              <a:ext uri="{FF2B5EF4-FFF2-40B4-BE49-F238E27FC236}">
                <a16:creationId xmlns:a16="http://schemas.microsoft.com/office/drawing/2014/main" id="{6D747714-A0FD-2099-EEC4-53E98967CF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9923" y="1186918"/>
            <a:ext cx="8868537" cy="5489052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280BCDA-0AE9-8B10-0A75-89D124955D05}"/>
              </a:ext>
            </a:extLst>
          </p:cNvPr>
          <p:cNvSpPr/>
          <p:nvPr/>
        </p:nvSpPr>
        <p:spPr>
          <a:xfrm>
            <a:off x="8155709" y="1092380"/>
            <a:ext cx="3617191" cy="4735766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50A14C-2447-FBD9-37F1-8EB5F49F562F}"/>
              </a:ext>
            </a:extLst>
          </p:cNvPr>
          <p:cNvSpPr/>
          <p:nvPr/>
        </p:nvSpPr>
        <p:spPr>
          <a:xfrm>
            <a:off x="465815" y="494998"/>
            <a:ext cx="113070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E40CABA9-2BAC-CA11-48EA-A38AD517A53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729A58-4475-930E-28A8-186721430631}"/>
              </a:ext>
            </a:extLst>
          </p:cNvPr>
          <p:cNvSpPr txBox="1"/>
          <p:nvPr/>
        </p:nvSpPr>
        <p:spPr>
          <a:xfrm>
            <a:off x="8331200" y="1186918"/>
            <a:ext cx="336203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100" b="1" dirty="0">
                <a:latin typeface="Arial"/>
              </a:rPr>
              <a:t>КОНТРОЛЬНО </a:t>
            </a:r>
            <a:br>
              <a:rPr lang="en-US" sz="1100" b="1" dirty="0">
                <a:latin typeface="Arial"/>
              </a:rPr>
            </a:br>
            <a:r>
              <a:rPr lang="ru" sz="1100" b="1" dirty="0">
                <a:latin typeface="Arial"/>
              </a:rPr>
              <a:t>-ИЗМЕРИТЕЛЬНЫЕ ПРИБОРЫ (КИП)</a:t>
            </a:r>
          </a:p>
          <a:p>
            <a:br>
              <a:rPr lang="en-US" sz="1100" dirty="0">
                <a:solidFill>
                  <a:srgbClr val="FF0000"/>
                </a:solidFill>
              </a:rPr>
            </a:br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Распределительные щиты: 342 шт.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Многожильный кабель: 662 км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Пневматические контуры управления: 3776 единиц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Распределительные коробки: 3000 шт.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Приборы измерения и контроля: 4206 единиц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Волоконно-оптические кабели: 93 679 м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Кабельные лотки: 17 км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Центр обработки данных: 1 блок </a:t>
            </a:r>
            <a:br>
              <a:rPr lang="en-US" sz="1100" dirty="0"/>
            </a:br>
            <a:br>
              <a:rPr lang="ru-RU" sz="1100" dirty="0"/>
            </a:br>
            <a:r>
              <a:rPr lang="ru-RU" sz="1100" dirty="0"/>
              <a:t>Монтаж трубопроводов</a:t>
            </a:r>
            <a:endParaRPr lang="ru" sz="1100" b="1" dirty="0">
              <a:latin typeface="Arial"/>
            </a:endParaRPr>
          </a:p>
          <a:p>
            <a:endParaRPr lang="en-US" sz="1100" b="1" dirty="0">
              <a:latin typeface="Arial"/>
            </a:endParaRP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Трубопроводы из углеродистой стали: 69 км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Трубопровод из нержавеющей стали: 2,4 км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-RU" sz="1100" dirty="0"/>
              <a:t>Трубопроводы с рубашкой для теплообмена</a:t>
            </a:r>
            <a:r>
              <a:rPr lang="ru" sz="1100" dirty="0"/>
              <a:t>: 3,5 км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Встроенные компоненты: 1524 единицы</a:t>
            </a:r>
          </a:p>
          <a:p>
            <a:r>
              <a:rPr lang="ru" sz="1100" dirty="0">
                <a:solidFill>
                  <a:srgbClr val="FF0000"/>
                </a:solidFill>
              </a:rPr>
              <a:t>■ </a:t>
            </a:r>
            <a:r>
              <a:rPr lang="ru" sz="1100" dirty="0"/>
              <a:t>Изоляция: 26 000 м </a:t>
            </a:r>
            <a:r>
              <a:rPr lang="ru" sz="1100" baseline="30000" dirty="0"/>
              <a:t>2</a:t>
            </a:r>
            <a:endParaRPr lang="en-US" sz="1100" dirty="0"/>
          </a:p>
          <a:p>
            <a:endParaRPr lang="en-US" sz="1100" dirty="0">
              <a:solidFill>
                <a:srgbClr val="FF0000"/>
              </a:solidFill>
            </a:endParaRPr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57DEF663-1555-9E80-E306-92ACE9C9E1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365930-76FD-26DA-08CE-76A2D6514506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$450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E5BDB6-53A5-D29A-06BC-1085D53F4497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7FE5DE-5B1D-A95C-B2FE-6C8BCE973C39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pic>
        <p:nvPicPr>
          <p:cNvPr id="14" name="Picture 13" descr="A close-up of a tractor&#10;&#10;AI-generated content may be incorrect.">
            <a:extLst>
              <a:ext uri="{FF2B5EF4-FFF2-40B4-BE49-F238E27FC236}">
                <a16:creationId xmlns:a16="http://schemas.microsoft.com/office/drawing/2014/main" id="{CEF811D3-4E28-54B4-FDA9-09B7B476037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8925" y="4806590"/>
            <a:ext cx="2330064" cy="16659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81C93D-DF5A-1A80-7D49-670BC5739A1F}"/>
              </a:ext>
            </a:extLst>
          </p:cNvPr>
          <p:cNvSpPr txBox="1"/>
          <p:nvPr/>
        </p:nvSpPr>
        <p:spPr>
          <a:xfrm>
            <a:off x="392835" y="179048"/>
            <a:ext cx="11453044" cy="680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600" b="1" dirty="0">
                <a:solidFill>
                  <a:srgbClr val="241F21"/>
                </a:solidFill>
                <a:latin typeface="Ubuntu" panose="020B0504030602030204" pitchFamily="34" charset="0"/>
              </a:rPr>
              <a:t>СТРОИТЕЛЬСТВО ТЕРМИНАЛА ПОГРУЗКИ СЕРЫ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B700EC-8111-AC7B-1BFC-DAC3F78B3C95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7A725186-1D67-68EF-A4B4-0C2AED748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137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4C93F-1297-3C60-BFCC-BA6BF7668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801687D1-7208-AA68-09BF-128D40500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group of people working at a construction site&#10;&#10;AI-generated content may be incorrect.">
            <a:extLst>
              <a:ext uri="{FF2B5EF4-FFF2-40B4-BE49-F238E27FC236}">
                <a16:creationId xmlns:a16="http://schemas.microsoft.com/office/drawing/2014/main" id="{BCED9133-ED8E-DFBE-6D34-849621C4B9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0719" y="455034"/>
            <a:ext cx="8265678" cy="6034691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A41676-C3C0-7918-3382-EE002DF8C207}"/>
              </a:ext>
            </a:extLst>
          </p:cNvPr>
          <p:cNvSpPr/>
          <p:nvPr/>
        </p:nvSpPr>
        <p:spPr>
          <a:xfrm>
            <a:off x="7347468" y="1092379"/>
            <a:ext cx="4539732" cy="4984571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484B37-5200-8CB6-F7EF-9FE5DF460D1E}"/>
              </a:ext>
            </a:extLst>
          </p:cNvPr>
          <p:cNvSpPr/>
          <p:nvPr/>
        </p:nvSpPr>
        <p:spPr>
          <a:xfrm>
            <a:off x="465815" y="494998"/>
            <a:ext cx="114213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DB4C9DE-5FBC-E700-E45C-9EC0F7D3EA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4378EC-DCAD-0697-2917-1B1BDF074786}"/>
              </a:ext>
            </a:extLst>
          </p:cNvPr>
          <p:cNvSpPr txBox="1"/>
          <p:nvPr/>
        </p:nvSpPr>
        <p:spPr>
          <a:xfrm>
            <a:off x="7492421" y="1186918"/>
            <a:ext cx="425796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Механомонтажные работы</a:t>
            </a:r>
            <a:br>
              <a:rPr lang="en-US" sz="1200" dirty="0">
                <a:solidFill>
                  <a:srgbClr val="FF0000"/>
                </a:solidFill>
              </a:rPr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Вертикальные и горизонтальные сосуды: 27 единиц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Воздухоохладители: 21 шт.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Котлы, кабельные и вентиляционные каналы: 2 шт.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Насосы и компрессоры: 51 единица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Комплекты оборудования: 74 единицы</a:t>
            </a:r>
          </a:p>
          <a:p>
            <a:r>
              <a:rPr lang="ru" sz="1200" dirty="0"/>
              <a:t>Специализированные компоненты: 65 единиц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-RU" sz="1200" dirty="0"/>
              <a:t>Резервуары, монтируемые на площадке </a:t>
            </a:r>
            <a:r>
              <a:rPr lang="ru" sz="1200" dirty="0"/>
              <a:t>: 8 шт. </a:t>
            </a:r>
            <a:br>
              <a:rPr lang="en-US" sz="1200" dirty="0"/>
            </a:br>
            <a:br>
              <a:rPr lang="en-US" sz="1200" dirty="0"/>
            </a:br>
            <a:r>
              <a:rPr lang="ru" sz="1200" b="1" dirty="0">
                <a:latin typeface="Arial"/>
              </a:rPr>
              <a:t>ЭЛЕКТРОМОНТАЖНЫЕ РАБОТЫ</a:t>
            </a:r>
          </a:p>
          <a:p>
            <a:endParaRPr lang="en-US" sz="1200" b="1" dirty="0">
              <a:latin typeface="Arial"/>
            </a:endParaRP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Электрические кабели: 937 км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Высокотехнологичные кабельные лотки: 32 км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ИБП и оборудование: 4621 единиц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Трансформаторы: 30 единиц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-RU" sz="1200" dirty="0"/>
              <a:t>Электроподогрев трубопроводов и оборудования</a:t>
            </a:r>
            <a:r>
              <a:rPr lang="ru" sz="1200" dirty="0"/>
              <a:t>: 39 км</a:t>
            </a:r>
          </a:p>
          <a:p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3231FC23-5968-B5F5-4018-CE64B4A3A1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9D3575-A0EA-C774-F4F5-36CF0357D1A7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$450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F6832C-9647-2F64-C7FD-1DD2120A9175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5B6227-AE10-1000-8ACD-14FC0571EC8C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pic>
        <p:nvPicPr>
          <p:cNvPr id="6" name="Picture 5" descr="An orange construction vehicle&#10;&#10;AI-generated content may be incorrect.">
            <a:extLst>
              <a:ext uri="{FF2B5EF4-FFF2-40B4-BE49-F238E27FC236}">
                <a16:creationId xmlns:a16="http://schemas.microsoft.com/office/drawing/2014/main" id="{77AE7762-4877-0496-A4AB-B204F8D6D6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4775" y="4264247"/>
            <a:ext cx="2856168" cy="22254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0639C36-B8E7-2C36-FBBD-30AD669FCEE1}"/>
              </a:ext>
            </a:extLst>
          </p:cNvPr>
          <p:cNvSpPr txBox="1"/>
          <p:nvPr/>
        </p:nvSpPr>
        <p:spPr>
          <a:xfrm>
            <a:off x="434156" y="187253"/>
            <a:ext cx="11453044" cy="680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600" b="1" dirty="0">
                <a:solidFill>
                  <a:srgbClr val="241F21"/>
                </a:solidFill>
                <a:latin typeface="Ubuntu" panose="020B0504030602030204" pitchFamily="34" charset="0"/>
              </a:rPr>
              <a:t>СТРОИТЕЛЬСТВО ТЕРМИНАЛА ПОГРУЗКИ СЕРЫ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C295A4-729C-E83D-D7B2-F84C98310778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6A92D092-192E-02AC-10B2-0B6D0EB82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467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B4AB4-5BA6-FA8E-2557-BF97FADFD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E328ED4E-A848-799E-D256-B9F0FB33D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 large concrete structure in the water&#10;&#10;AI-generated content may be incorrect.">
            <a:extLst>
              <a:ext uri="{FF2B5EF4-FFF2-40B4-BE49-F238E27FC236}">
                <a16:creationId xmlns:a16="http://schemas.microsoft.com/office/drawing/2014/main" id="{05DF563E-1C3A-7C51-2FE7-A16CC1BB3A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>
          <a:xfrm>
            <a:off x="439381" y="1099298"/>
            <a:ext cx="9004224" cy="5573034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711D113-C6F4-5F54-7405-694A9F2A2235}"/>
              </a:ext>
            </a:extLst>
          </p:cNvPr>
          <p:cNvSpPr/>
          <p:nvPr/>
        </p:nvSpPr>
        <p:spPr>
          <a:xfrm>
            <a:off x="465815" y="494998"/>
            <a:ext cx="113070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9A69E0-5C0E-0EBD-445B-02E3B9417F4D}"/>
              </a:ext>
            </a:extLst>
          </p:cNvPr>
          <p:cNvSpPr txBox="1"/>
          <p:nvPr/>
        </p:nvSpPr>
        <p:spPr>
          <a:xfrm>
            <a:off x="464782" y="187252"/>
            <a:ext cx="11163800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" sz="3600" b="1" dirty="0">
                <a:solidFill>
                  <a:srgbClr val="241F21"/>
                </a:solidFill>
                <a:latin typeface="Arial"/>
              </a:rPr>
              <a:t>ИСКУССТВЕННЫЕ ОСТРОВА EPC2 / EPC4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5342CC70-E522-666D-0AEE-73590F7A5D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B56285-237A-4923-9C84-D0E37750B60B}"/>
              </a:ext>
            </a:extLst>
          </p:cNvPr>
          <p:cNvSpPr/>
          <p:nvPr/>
        </p:nvSpPr>
        <p:spPr>
          <a:xfrm>
            <a:off x="8923021" y="1066426"/>
            <a:ext cx="2850534" cy="4983392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45E056-67D8-4DEA-EEBE-055C55596D33}"/>
              </a:ext>
            </a:extLst>
          </p:cNvPr>
          <p:cNvSpPr txBox="1"/>
          <p:nvPr/>
        </p:nvSpPr>
        <p:spPr>
          <a:xfrm>
            <a:off x="9075421" y="1160964"/>
            <a:ext cx="26749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200" b="1" dirty="0">
                <a:latin typeface="Arial"/>
              </a:rPr>
              <a:t>Строительные работы</a:t>
            </a:r>
          </a:p>
          <a:p>
            <a:br>
              <a:rPr lang="en-US" sz="1200" dirty="0">
                <a:solidFill>
                  <a:srgbClr val="FF0000"/>
                </a:solidFill>
              </a:rPr>
            </a:br>
            <a:r>
              <a:rPr lang="ru" sz="1200" b="1" dirty="0">
                <a:latin typeface="Arial"/>
              </a:rPr>
              <a:t>Клиент: AGIP KCO / NCOC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ru" sz="1200" b="1" dirty="0">
                <a:latin typeface="Arial"/>
              </a:rPr>
              <a:t>ВИДЫ РАБОТ</a:t>
            </a:r>
            <a:br>
              <a:rPr lang="en-US" sz="1200" dirty="0"/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Земляные работы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Бетонные работы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Трубопроводы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Стальные конструкции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Системы отопления, вентиляции и кондиционирования воздуха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Механические работы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Покраска и изоляция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ИТ и телекоммуникации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Сварка: хром-молибденовый супердуплекс, инконель.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14" name="Picture 2" descr="Agip - Wikipedia">
            <a:extLst>
              <a:ext uri="{FF2B5EF4-FFF2-40B4-BE49-F238E27FC236}">
                <a16:creationId xmlns:a16="http://schemas.microsoft.com/office/drawing/2014/main" id="{651347DF-8B48-4946-7A1E-5B8ADE2ED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8405" y="1945600"/>
            <a:ext cx="708645" cy="8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AC98790-BF9F-16CE-7EA3-0FE5EA133106}"/>
              </a:ext>
            </a:extLst>
          </p:cNvPr>
          <p:cNvSpPr/>
          <p:nvPr/>
        </p:nvSpPr>
        <p:spPr>
          <a:xfrm>
            <a:off x="10259608" y="1945599"/>
            <a:ext cx="865042" cy="80604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E775F526-D62D-903F-2385-C147C1C46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0998" y="1963596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3556D15D-F1EF-A482-CBDF-7065BB8C12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F5E138-7C06-FC63-3180-4F3C31B480F0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$80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970CDF-6ACA-46FB-3229-34B291459569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99D61-04A0-B659-0D90-980D04691CF2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3BE77D-6D36-475F-9D3C-715E560663E8}"/>
              </a:ext>
            </a:extLst>
          </p:cNvPr>
          <p:cNvSpPr/>
          <p:nvPr/>
        </p:nvSpPr>
        <p:spPr>
          <a:xfrm>
            <a:off x="468478" y="1186918"/>
            <a:ext cx="3900321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 КАСПИЙСКОЕ МОРЕ </a:t>
            </a: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6876375F-A7C2-6DB6-B009-15C7E289A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FA8F6146-4D16-5A3F-DA9D-C305CBFB3C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3" descr="A blue boat with a black background&#10;&#10;AI-generated content may be incorrect.">
            <a:extLst>
              <a:ext uri="{FF2B5EF4-FFF2-40B4-BE49-F238E27FC236}">
                <a16:creationId xmlns:a16="http://schemas.microsoft.com/office/drawing/2014/main" id="{022C2379-3F19-731E-7436-2E091684B8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22503" y="4903819"/>
            <a:ext cx="1900275" cy="221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746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852ED-FE74-182F-1088-B5B573E12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90BFC94C-E6C6-3212-934E-EB9FDF042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68976B-0441-28F7-E749-3B05C00392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>
            <a:fillRect/>
          </a:stretch>
        </p:blipFill>
        <p:spPr>
          <a:xfrm>
            <a:off x="964418" y="576482"/>
            <a:ext cx="9709956" cy="6009836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4C608F6E-6F63-F649-88AF-F2A59B54A6A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1EF6D0-304A-80C4-42AE-87CB9F8BD822}"/>
              </a:ext>
            </a:extLst>
          </p:cNvPr>
          <p:cNvSpPr/>
          <p:nvPr/>
        </p:nvSpPr>
        <p:spPr>
          <a:xfrm>
            <a:off x="8192956" y="3384900"/>
            <a:ext cx="3694243" cy="3018066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7E4602-3CD6-2F10-D9C9-E64478FA4EE6}"/>
              </a:ext>
            </a:extLst>
          </p:cNvPr>
          <p:cNvSpPr txBox="1"/>
          <p:nvPr/>
        </p:nvSpPr>
        <p:spPr>
          <a:xfrm>
            <a:off x="8339071" y="3581400"/>
            <a:ext cx="34338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200" b="1" dirty="0">
                <a:latin typeface="Arial"/>
              </a:rPr>
              <a:t>ОБЪЕМ РАБОТ</a:t>
            </a:r>
            <a:br>
              <a:rPr lang="en-US" sz="1200" dirty="0"/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Закупки </a:t>
            </a:r>
            <a:br>
              <a:rPr lang="ru-RU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Строительство на шельфе </a:t>
            </a:r>
            <a:br>
              <a:rPr lang="ru-RU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Отгрузка и подключение модулей </a:t>
            </a:r>
            <a:br>
              <a:rPr lang="ru-RU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Предварительные работы </a:t>
            </a:r>
            <a:br>
              <a:rPr lang="ru-RU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Подготовка к вводу в эксплуатацию </a:t>
            </a:r>
            <a:br>
              <a:rPr lang="ru-RU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Пусконаладочные работы под высоким давлением и эксплуатационные испытания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6A42C67A-B890-7123-6E2F-1BD196793D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0F366B-35D7-500C-6774-A824D4C88B4D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$80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9789F6-7042-5855-BDEF-3A16A0DF4128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D427A0-35A4-6C34-6EE3-B453224A5348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DB864017-A1D6-0629-DD21-D3DE72AED9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1F588D2-EA07-164D-2404-BE5D1E16A5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273" b="33611"/>
          <a:stretch>
            <a:fillRect/>
          </a:stretch>
        </p:blipFill>
        <p:spPr>
          <a:xfrm>
            <a:off x="8908086" y="5370885"/>
            <a:ext cx="2608205" cy="130710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6C9A868-25C7-2AE3-228E-CA4FC9D517A3}"/>
              </a:ext>
            </a:extLst>
          </p:cNvPr>
          <p:cNvSpPr/>
          <p:nvPr/>
        </p:nvSpPr>
        <p:spPr>
          <a:xfrm>
            <a:off x="465815" y="494998"/>
            <a:ext cx="113070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58D3CC-7C20-B9BE-71F9-A69DE3E2A318}"/>
              </a:ext>
            </a:extLst>
          </p:cNvPr>
          <p:cNvSpPr txBox="1"/>
          <p:nvPr/>
        </p:nvSpPr>
        <p:spPr>
          <a:xfrm>
            <a:off x="464782" y="187252"/>
            <a:ext cx="11163800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" sz="3600" b="1" dirty="0">
                <a:solidFill>
                  <a:srgbClr val="241F21"/>
                </a:solidFill>
                <a:latin typeface="Arial"/>
              </a:rPr>
              <a:t>ИСКУССТВЕННЫЕ ОСТРОВА EPC2 / EPC4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2B93FC-99F7-5257-1864-89F12CBF6AD7}"/>
              </a:ext>
            </a:extLst>
          </p:cNvPr>
          <p:cNvSpPr/>
          <p:nvPr/>
        </p:nvSpPr>
        <p:spPr>
          <a:xfrm>
            <a:off x="468478" y="1186918"/>
            <a:ext cx="3900321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 КАСПИЙСКОЕ МОРЕ </a:t>
            </a:r>
          </a:p>
        </p:txBody>
      </p:sp>
      <p:pic>
        <p:nvPicPr>
          <p:cNvPr id="14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BE0C4D5F-3542-A889-9981-A5A8430DB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036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9EB4E-AC62-89A7-BFCF-AAFA8E0F9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383DE185-7D7F-10D4-117D-FEFDC13E2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n aerial view of a large city&#10;&#10;AI-generated content may be incorrect.">
            <a:extLst>
              <a:ext uri="{FF2B5EF4-FFF2-40B4-BE49-F238E27FC236}">
                <a16:creationId xmlns:a16="http://schemas.microsoft.com/office/drawing/2014/main" id="{966110E9-9BB9-6061-FC36-B221B8DCBE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1614" y="533212"/>
            <a:ext cx="9997785" cy="6187984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97190B-A51D-E7DF-617D-B698AAFA4D6F}"/>
              </a:ext>
            </a:extLst>
          </p:cNvPr>
          <p:cNvSpPr/>
          <p:nvPr/>
        </p:nvSpPr>
        <p:spPr>
          <a:xfrm>
            <a:off x="465815" y="494998"/>
            <a:ext cx="7329676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B33ABE-A1FA-DE36-0ABF-BBA1C02D781D}"/>
              </a:ext>
            </a:extLst>
          </p:cNvPr>
          <p:cNvSpPr txBox="1"/>
          <p:nvPr/>
        </p:nvSpPr>
        <p:spPr>
          <a:xfrm>
            <a:off x="609600" y="187252"/>
            <a:ext cx="7060986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600" b="1" dirty="0">
                <a:latin typeface="Arial"/>
              </a:rPr>
              <a:t>ВАХТОВЫЙ ПОСЁЛОК ОРКЕН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68EDAA16-822D-4437-002E-8EE0B21D5D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8F8D90BD-CDDD-F204-AC04-D086701F9F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6EAF29E-CED8-7243-8E84-2DA36270FE6D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$500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3B3DCB-2553-1067-1EB7-A39B3F8FE500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C4F211-1ADC-A907-C5B0-2585C93AA534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1331EA-5DF8-80DF-0D9B-F4BAB8322F17}"/>
              </a:ext>
            </a:extLst>
          </p:cNvPr>
          <p:cNvSpPr/>
          <p:nvPr/>
        </p:nvSpPr>
        <p:spPr>
          <a:xfrm>
            <a:off x="468479" y="1186918"/>
            <a:ext cx="1794430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ТЕНГИЗ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C01C7C75-F0C2-8045-25D5-9A8915205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FC3C6EC5-1AF7-8F13-41A5-3FA9AFEECB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202519-4245-0640-4DE2-CA3628D74053}"/>
              </a:ext>
            </a:extLst>
          </p:cNvPr>
          <p:cNvSpPr/>
          <p:nvPr/>
        </p:nvSpPr>
        <p:spPr>
          <a:xfrm>
            <a:off x="8040256" y="1925405"/>
            <a:ext cx="3847597" cy="4429210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6C0E7A-6561-1197-B6C8-0B54C7FA75F2}"/>
              </a:ext>
            </a:extLst>
          </p:cNvPr>
          <p:cNvSpPr txBox="1"/>
          <p:nvPr/>
        </p:nvSpPr>
        <p:spPr>
          <a:xfrm>
            <a:off x="8192656" y="2019942"/>
            <a:ext cx="378864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200" b="1" dirty="0">
                <a:latin typeface="Arial"/>
              </a:rPr>
              <a:t>Проектирование, закупки, строительство </a:t>
            </a:r>
            <a:br>
              <a:rPr lang="en-US" sz="1200" b="1" dirty="0">
                <a:latin typeface="Arial"/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ru" sz="1200" b="1" dirty="0">
                <a:latin typeface="Arial"/>
              </a:rPr>
              <a:t>Заказчик: Тенгизшевройл (ТШО)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ru" sz="1200" b="1" dirty="0">
                <a:latin typeface="Arial"/>
              </a:rPr>
              <a:t>СТАТИСТИКА ПРОЕКТА</a:t>
            </a:r>
            <a:br>
              <a:rPr lang="en-US" sz="1200" b="1" dirty="0">
                <a:latin typeface="Arial"/>
              </a:rPr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Общая площадь здания: 152 352 м </a:t>
            </a:r>
            <a:r>
              <a:rPr lang="ru" sz="1200" baseline="30000" dirty="0"/>
              <a:t>2</a:t>
            </a:r>
            <a:r>
              <a:rPr lang="ru" sz="1200" dirty="0"/>
              <a:t>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Стальные конструкции: 11 151 тонна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Фасадные стеновые панели: 59 981 </a:t>
            </a:r>
            <a:r>
              <a:rPr lang="ru" sz="1200" baseline="30000" dirty="0"/>
              <a:t>м2</a:t>
            </a:r>
            <a:r>
              <a:rPr lang="ru" sz="1200" dirty="0"/>
              <a:t> </a:t>
            </a:r>
            <a:br>
              <a:rPr lang="en-US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Пассивная противопожарная защита: 44 350 м² </a:t>
            </a:r>
            <a:br>
              <a:rPr lang="ru" sz="1200" dirty="0"/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Огнезащитное покрытие: 64 413 </a:t>
            </a:r>
            <a:r>
              <a:rPr lang="ru" sz="1200" baseline="30000" dirty="0"/>
              <a:t>м²</a:t>
            </a:r>
            <a:r>
              <a:rPr lang="ru" sz="1200" dirty="0"/>
              <a:t> 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Гипсокартонные перегородки: 77 137 </a:t>
            </a:r>
            <a:r>
              <a:rPr lang="ru" sz="1200" baseline="30000" dirty="0"/>
              <a:t>м2</a:t>
            </a:r>
            <a:r>
              <a:rPr lang="ru" sz="1200" dirty="0"/>
              <a:t> 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Трубопровод: 8 374 м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Бетон: 44 001 м </a:t>
            </a:r>
            <a:r>
              <a:rPr lang="ru" sz="1200" baseline="30000" dirty="0"/>
              <a:t>3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Бетонная изоляция: 18 090 м </a:t>
            </a:r>
            <a:r>
              <a:rPr lang="ru" sz="1200" baseline="30000" dirty="0"/>
              <a:t>2</a:t>
            </a:r>
            <a:r>
              <a:rPr lang="ru" sz="1200" dirty="0"/>
              <a:t> 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Сваи: 6346 единиц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ome">
            <a:extLst>
              <a:ext uri="{FF2B5EF4-FFF2-40B4-BE49-F238E27FC236}">
                <a16:creationId xmlns:a16="http://schemas.microsoft.com/office/drawing/2014/main" id="{68CF431E-2674-0692-90B5-2E2EE75BA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97843" y="2688347"/>
            <a:ext cx="1082797" cy="108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822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5E9C5-BD77-391C-48F5-25455C070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AE4F83F8-2CF7-A2A8-6038-635602ABD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large building with many windows&#10;&#10;AI-generated content may be incorrect.">
            <a:extLst>
              <a:ext uri="{FF2B5EF4-FFF2-40B4-BE49-F238E27FC236}">
                <a16:creationId xmlns:a16="http://schemas.microsoft.com/office/drawing/2014/main" id="{D11F24F8-226C-5882-E1CA-28C428AE42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822" y="494998"/>
            <a:ext cx="9238531" cy="6251891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A1D0DB61-607C-F755-9FE7-E48CB995DC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13FE49A0-7C41-30C2-738D-226E71B90B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731F8D-800F-E600-F97D-C7F55E01A328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$500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12FAA2-9EA6-AD8F-9BD2-C7BEE972F8E7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16D2C3-CDE6-B908-CEFF-F019D4BF2B3C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92DF9C87-3EF9-85F8-E5FA-0A106B572C5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312A63-397B-A1CD-E11F-055D4843F915}"/>
              </a:ext>
            </a:extLst>
          </p:cNvPr>
          <p:cNvSpPr/>
          <p:nvPr/>
        </p:nvSpPr>
        <p:spPr>
          <a:xfrm>
            <a:off x="9229140" y="494998"/>
            <a:ext cx="2623204" cy="5808852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7C3DA0-11E2-B574-9721-C4161E42AEEE}"/>
              </a:ext>
            </a:extLst>
          </p:cNvPr>
          <p:cNvSpPr txBox="1"/>
          <p:nvPr/>
        </p:nvSpPr>
        <p:spPr>
          <a:xfrm>
            <a:off x="9349216" y="618086"/>
            <a:ext cx="24369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Объекты размещения персонала</a:t>
            </a:r>
            <a:br>
              <a:rPr lang="en-US" sz="1200" b="1" dirty="0">
                <a:latin typeface="Arial"/>
              </a:rPr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Жилые помещения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Кухня и столовая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Центр обработки данных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Пекарня и прачечная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Ресепшн/администрация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-RU" sz="1200" dirty="0"/>
              <a:t>Охрана и контроль доступа</a:t>
            </a:r>
            <a:endParaRPr lang="ru" sz="1200" dirty="0"/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Автобусные остановки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Спортивный комплекс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Системы управления отходами и канализации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Насосная станция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Здание инженерно-технического обеспечения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Станция очистки воды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Система водоснабжения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Подстанции и генераторы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Медицинская клиника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Пожарная часть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Здание безопасности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Склады и хранилища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Цеха</a:t>
            </a:r>
            <a:endParaRPr lang="en-US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A6E0D3-B7DC-3500-221A-DB51B451CA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8100" y="4828092"/>
            <a:ext cx="2887304" cy="17964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295D54-319F-447D-196C-AF9D11E926AB}"/>
              </a:ext>
            </a:extLst>
          </p:cNvPr>
          <p:cNvSpPr/>
          <p:nvPr/>
        </p:nvSpPr>
        <p:spPr>
          <a:xfrm>
            <a:off x="465815" y="494998"/>
            <a:ext cx="7329676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C8D1F2-3734-BB98-14E8-8B8D39CF0FC3}"/>
              </a:ext>
            </a:extLst>
          </p:cNvPr>
          <p:cNvSpPr txBox="1"/>
          <p:nvPr/>
        </p:nvSpPr>
        <p:spPr>
          <a:xfrm>
            <a:off x="609600" y="187252"/>
            <a:ext cx="7060986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600" b="1" dirty="0">
                <a:latin typeface="Arial"/>
              </a:rPr>
              <a:t>ВАХТОВЫЙ ПОСЁЛОК ОРКЕН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D0758C-A0CC-D989-511B-8CB3A79798A6}"/>
              </a:ext>
            </a:extLst>
          </p:cNvPr>
          <p:cNvSpPr/>
          <p:nvPr/>
        </p:nvSpPr>
        <p:spPr>
          <a:xfrm>
            <a:off x="468479" y="1186918"/>
            <a:ext cx="1794430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ТЕНГИЗ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7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7DDA6BB7-5676-2745-B2B4-85A2496F4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381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FF351-38C6-0641-4033-0A58D7B2E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4437DD2D-D17B-87AF-73A4-B5ECF1C49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n aerial view of an oil rig&#10;&#10;AI-generated content may be incorrect.">
            <a:extLst>
              <a:ext uri="{FF2B5EF4-FFF2-40B4-BE49-F238E27FC236}">
                <a16:creationId xmlns:a16="http://schemas.microsoft.com/office/drawing/2014/main" id="{FED32ADB-8F70-74C2-47CA-E74063A601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>
            <a:fillRect/>
          </a:stretch>
        </p:blipFill>
        <p:spPr>
          <a:xfrm>
            <a:off x="230258" y="796088"/>
            <a:ext cx="9459306" cy="58547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E754CA9-6D4B-FE26-5DA5-A80F05AC0FFE}"/>
              </a:ext>
            </a:extLst>
          </p:cNvPr>
          <p:cNvSpPr/>
          <p:nvPr/>
        </p:nvSpPr>
        <p:spPr>
          <a:xfrm>
            <a:off x="465815" y="494998"/>
            <a:ext cx="9454007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AE8344-CB44-22CC-9864-2B753E5FFD02}"/>
              </a:ext>
            </a:extLst>
          </p:cNvPr>
          <p:cNvSpPr txBox="1"/>
          <p:nvPr/>
        </p:nvSpPr>
        <p:spPr>
          <a:xfrm>
            <a:off x="572655" y="187252"/>
            <a:ext cx="9582724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МОДУЛЬНЫЕ ЗДАНИЯ ДЛЯ ОСТРОВА D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D68EB84-0571-44C0-353E-2D77A8CADA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5A963C47-DB58-FAAE-1F04-EB2BE28DBC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F3B4BA2-2354-B352-C5F0-A376CA7AE96E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$130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55CFED-8B17-4F88-C614-F11CD6C98D2E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0E0A8D-CE02-126E-6EC0-5A0D2561C56A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82E6D2BA-BB2A-0451-61DE-D4341ED74A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227833-7C22-7566-A83A-DD4C341334F1}"/>
              </a:ext>
            </a:extLst>
          </p:cNvPr>
          <p:cNvSpPr/>
          <p:nvPr/>
        </p:nvSpPr>
        <p:spPr>
          <a:xfrm>
            <a:off x="9132333" y="1227599"/>
            <a:ext cx="2866993" cy="444348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D01571-0C33-E772-76AB-6132850619AC}"/>
              </a:ext>
            </a:extLst>
          </p:cNvPr>
          <p:cNvSpPr txBox="1"/>
          <p:nvPr/>
        </p:nvSpPr>
        <p:spPr>
          <a:xfrm>
            <a:off x="9211459" y="1316904"/>
            <a:ext cx="270874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400" b="1" dirty="0">
                <a:latin typeface="Arial"/>
              </a:rPr>
              <a:t>Проектирование, инжиниринг, закупки, изготовление, строительство</a:t>
            </a:r>
            <a:br>
              <a:rPr lang="en-US" sz="1400" b="1" dirty="0">
                <a:latin typeface="Arial"/>
              </a:rPr>
            </a:br>
            <a:endParaRPr lang="en-US" sz="1400" dirty="0">
              <a:solidFill>
                <a:srgbClr val="FF0000"/>
              </a:solidFill>
            </a:endParaRPr>
          </a:p>
          <a:p>
            <a:r>
              <a:rPr lang="ru" sz="1200" b="1" dirty="0">
                <a:latin typeface="Arial"/>
              </a:rPr>
              <a:t>Клиент: AGIP KCO / NCOC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4" name="Picture 2" descr="Agip - Wikipedia">
            <a:extLst>
              <a:ext uri="{FF2B5EF4-FFF2-40B4-BE49-F238E27FC236}">
                <a16:creationId xmlns:a16="http://schemas.microsoft.com/office/drawing/2014/main" id="{89D84D91-3E3F-D104-E4D8-9B37DEAF8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35236" y="2844344"/>
            <a:ext cx="708645" cy="8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7E2BC51-4F59-283F-D23E-3FB99F13A939}"/>
              </a:ext>
            </a:extLst>
          </p:cNvPr>
          <p:cNvSpPr/>
          <p:nvPr/>
        </p:nvSpPr>
        <p:spPr>
          <a:xfrm>
            <a:off x="10596439" y="2844344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10546D4D-BF71-5758-B650-473E0BB57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57829" y="2852814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A person welding with sparks&#10;&#10;AI-generated content may be incorrect.">
            <a:extLst>
              <a:ext uri="{FF2B5EF4-FFF2-40B4-BE49-F238E27FC236}">
                <a16:creationId xmlns:a16="http://schemas.microsoft.com/office/drawing/2014/main" id="{99B4CDCC-C9B1-8300-531F-1649B1C506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35228" y="3887912"/>
            <a:ext cx="2661201" cy="23920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F0F6B13-BCDF-89E7-A990-B84E56C9A037}"/>
              </a:ext>
            </a:extLst>
          </p:cNvPr>
          <p:cNvSpPr/>
          <p:nvPr/>
        </p:nvSpPr>
        <p:spPr>
          <a:xfrm>
            <a:off x="468478" y="1186918"/>
            <a:ext cx="3900321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 КАСПИЙСКОЕ МОРЕ </a:t>
            </a:r>
          </a:p>
        </p:txBody>
      </p:sp>
      <p:pic>
        <p:nvPicPr>
          <p:cNvPr id="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B1889D3B-EFDB-7170-4BA1-6B9BA5915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60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EBAF6-5DBB-CD3A-93FE-C1231D6AE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3A78F1C0-3507-14FC-1C07-453A71816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large white container with orange stairs&#10;&#10;AI-generated content may be incorrect.">
            <a:extLst>
              <a:ext uri="{FF2B5EF4-FFF2-40B4-BE49-F238E27FC236}">
                <a16:creationId xmlns:a16="http://schemas.microsoft.com/office/drawing/2014/main" id="{C40084C0-A545-4763-659C-B7A6AAE678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 b="-2"/>
          <a:stretch>
            <a:fillRect/>
          </a:stretch>
        </p:blipFill>
        <p:spPr>
          <a:xfrm>
            <a:off x="488397" y="556004"/>
            <a:ext cx="9035867" cy="6114744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623A5BAE-D246-84B3-3644-EBC692404F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C2C12CA8-FA7F-5F58-65F3-FAB29463C0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14B86F5-3F7F-448E-2201-1CE48E8623FA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$130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3EAB05-755D-318D-8B4A-DE66376C64F6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806484-2A68-142F-47BC-B7816BB2C40E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1BFBF790-E5DF-2884-E72E-6CECB0C6CCA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6536B9-0FC7-220D-B7B7-2F4BFB43B2F2}"/>
              </a:ext>
            </a:extLst>
          </p:cNvPr>
          <p:cNvSpPr/>
          <p:nvPr/>
        </p:nvSpPr>
        <p:spPr>
          <a:xfrm>
            <a:off x="8477251" y="1227600"/>
            <a:ext cx="3522076" cy="433278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A56D38-696D-8736-5F77-5F8B632129BF}"/>
              </a:ext>
            </a:extLst>
          </p:cNvPr>
          <p:cNvSpPr txBox="1"/>
          <p:nvPr/>
        </p:nvSpPr>
        <p:spPr>
          <a:xfrm>
            <a:off x="8658225" y="1316904"/>
            <a:ext cx="32619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400" b="1" dirty="0">
                <a:latin typeface="Arial"/>
              </a:rPr>
              <a:t>УСТАНОВЛЕННЫЕ СИСТЕМЫ</a:t>
            </a:r>
            <a:br>
              <a:rPr lang="en-US" sz="1400" b="1" dirty="0">
                <a:latin typeface="Arial"/>
              </a:rPr>
            </a:br>
            <a:endParaRPr lang="en-US" sz="1400" b="1" dirty="0">
              <a:latin typeface="Arial"/>
            </a:endParaRP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Распределительные устройства среднего и низкого напряжения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Трансформеры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Распределительные панели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ИБП и аккумуляторы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Контрольно-измерительное оборудование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ОВКВ для закачки опасного газа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Электр</a:t>
            </a:r>
            <a:r>
              <a:rPr lang="ru-RU" sz="1400" dirty="0" err="1"/>
              <a:t>осети</a:t>
            </a:r>
            <a:endParaRPr lang="ru" sz="1400" dirty="0"/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Системы противопожарной защиты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Телекоммуникационное оборудование</a:t>
            </a:r>
          </a:p>
        </p:txBody>
      </p:sp>
      <p:pic>
        <p:nvPicPr>
          <p:cNvPr id="5122" name="Picture 2" descr="Datacenter UPS Systems | CyberPower">
            <a:extLst>
              <a:ext uri="{FF2B5EF4-FFF2-40B4-BE49-F238E27FC236}">
                <a16:creationId xmlns:a16="http://schemas.microsoft.com/office/drawing/2014/main" id="{4CC5DD4B-1E2D-AC58-40B4-06B431BF3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3503" y="4067288"/>
            <a:ext cx="3589571" cy="21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2B84968-6815-469F-34DA-344D1B0A1D8A}"/>
              </a:ext>
            </a:extLst>
          </p:cNvPr>
          <p:cNvSpPr/>
          <p:nvPr/>
        </p:nvSpPr>
        <p:spPr>
          <a:xfrm>
            <a:off x="465815" y="494998"/>
            <a:ext cx="9454007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79DD77-B3E7-B6B0-B0E0-395CD697F1E2}"/>
              </a:ext>
            </a:extLst>
          </p:cNvPr>
          <p:cNvSpPr txBox="1"/>
          <p:nvPr/>
        </p:nvSpPr>
        <p:spPr>
          <a:xfrm>
            <a:off x="572655" y="187252"/>
            <a:ext cx="9582724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МОДУЛЬНЫЕ ЗДАНИЯ ДЛЯ ОСТРОВА 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13E706-90BA-A1C4-3073-53B85941684E}"/>
              </a:ext>
            </a:extLst>
          </p:cNvPr>
          <p:cNvSpPr/>
          <p:nvPr/>
        </p:nvSpPr>
        <p:spPr>
          <a:xfrm>
            <a:off x="468478" y="1186918"/>
            <a:ext cx="3900321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 КАСПИЙСКОЕ МОРЕ </a:t>
            </a:r>
          </a:p>
        </p:txBody>
      </p:sp>
      <p:pic>
        <p:nvPicPr>
          <p:cNvPr id="14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BBCF88FE-0087-3140-461F-6D340B549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030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8E62F-A41A-0EB0-CE24-046C07153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40BEB9D0-D797-64BF-AA21-ACDA54DEC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large industrial building with red pipes&#10;&#10;AI-generated content may be incorrect.">
            <a:extLst>
              <a:ext uri="{FF2B5EF4-FFF2-40B4-BE49-F238E27FC236}">
                <a16:creationId xmlns:a16="http://schemas.microsoft.com/office/drawing/2014/main" id="{34FBEB68-5347-9BB9-92D7-5A203088B7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6" r="1188" b="2"/>
          <a:stretch>
            <a:fillRect/>
          </a:stretch>
        </p:blipFill>
        <p:spPr>
          <a:xfrm>
            <a:off x="1077337" y="1152543"/>
            <a:ext cx="8124854" cy="5498245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1297F0A-1A41-4C71-5ED1-D6011A7B5A9C}"/>
              </a:ext>
            </a:extLst>
          </p:cNvPr>
          <p:cNvSpPr/>
          <p:nvPr/>
        </p:nvSpPr>
        <p:spPr>
          <a:xfrm>
            <a:off x="465815" y="494998"/>
            <a:ext cx="869715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7C86274D-1622-3028-55CD-85489F5B86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9F34C57A-D88B-F223-E2EC-8A69ECFDE3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0B19F6-F8BB-4853-B4B8-D316C0688292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</a:t>
            </a:r>
            <a:r>
              <a:rPr lang="ru-RU" sz="3300" b="1" dirty="0">
                <a:solidFill>
                  <a:srgbClr val="241F21"/>
                </a:solidFill>
                <a:latin typeface="Arial"/>
              </a:rPr>
              <a:t>5</a:t>
            </a:r>
            <a:endParaRPr lang="en-US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AB6AB2-E92A-F891-3B58-FF50B9C50806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DC44F6-7D8A-4C3D-EC02-8F8262B10368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D6360DA5-E3F0-872C-C9B9-629C5B978F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E84A04-4177-1F6A-428A-D293B4151F58}"/>
              </a:ext>
            </a:extLst>
          </p:cNvPr>
          <p:cNvSpPr/>
          <p:nvPr/>
        </p:nvSpPr>
        <p:spPr>
          <a:xfrm>
            <a:off x="8086725" y="1540266"/>
            <a:ext cx="3639460" cy="4952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FC95CF-F4BD-C74E-2E3A-23F62971DC4D}"/>
              </a:ext>
            </a:extLst>
          </p:cNvPr>
          <p:cNvSpPr txBox="1"/>
          <p:nvPr/>
        </p:nvSpPr>
        <p:spPr>
          <a:xfrm>
            <a:off x="8181976" y="1629571"/>
            <a:ext cx="346508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b="1" dirty="0">
                <a:latin typeface="Arial"/>
              </a:rPr>
              <a:t>Строительство, монтаж, пусконаладка и ввод в эксплуатацию</a:t>
            </a:r>
          </a:p>
          <a:p>
            <a:endParaRPr lang="en-US" sz="1600" dirty="0">
              <a:solidFill>
                <a:srgbClr val="FF0000"/>
              </a:solidFill>
            </a:endParaRPr>
          </a:p>
          <a:p>
            <a:r>
              <a:rPr lang="ru" sz="1400" b="1" dirty="0">
                <a:latin typeface="Arial"/>
              </a:rPr>
              <a:t>Клиент: НКОК</a:t>
            </a:r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Архитектурные и строительные работы</a:t>
            </a:r>
          </a:p>
          <a:p>
            <a:r>
              <a:rPr lang="ru" sz="1400" dirty="0">
                <a:solidFill>
                  <a:srgbClr val="FF0000"/>
                </a:solidFill>
              </a:rPr>
              <a:t>■</a:t>
            </a:r>
            <a:r>
              <a:rPr lang="ru" sz="1400" dirty="0"/>
              <a:t> Техническое обслуживание скважин, включая демонтаж клапанов</a:t>
            </a:r>
          </a:p>
          <a:p>
            <a:r>
              <a:rPr lang="ru" sz="1400" dirty="0">
                <a:solidFill>
                  <a:srgbClr val="FF0000"/>
                </a:solidFill>
              </a:rPr>
              <a:t>■</a:t>
            </a:r>
            <a:r>
              <a:rPr lang="ru" sz="1400" dirty="0"/>
              <a:t> Электротехническое и контрольно-измерительное оборудование</a:t>
            </a:r>
          </a:p>
          <a:p>
            <a:r>
              <a:rPr lang="ru" sz="1400" dirty="0">
                <a:solidFill>
                  <a:srgbClr val="FF0000"/>
                </a:solidFill>
              </a:rPr>
              <a:t>■</a:t>
            </a:r>
            <a:r>
              <a:rPr lang="ru" sz="1400" dirty="0"/>
              <a:t> Монтаж трубопроводов</a:t>
            </a:r>
            <a:endParaRPr lang="ru-RU" sz="1400" dirty="0"/>
          </a:p>
          <a:p>
            <a:r>
              <a:rPr lang="ru" sz="1400" dirty="0">
                <a:solidFill>
                  <a:srgbClr val="FF0000"/>
                </a:solidFill>
              </a:rPr>
              <a:t>■</a:t>
            </a:r>
            <a:r>
              <a:rPr lang="ru" sz="1400" dirty="0"/>
              <a:t> </a:t>
            </a:r>
            <a:r>
              <a:rPr lang="ru-RU" sz="1400" dirty="0"/>
              <a:t>Ввод в эксплуатацию механического оборудования </a:t>
            </a:r>
            <a:endParaRPr lang="ru" sz="1400" dirty="0"/>
          </a:p>
          <a:p>
            <a:r>
              <a:rPr lang="ru" sz="1400" dirty="0">
                <a:solidFill>
                  <a:srgbClr val="FF0000"/>
                </a:solidFill>
              </a:rPr>
              <a:t>■</a:t>
            </a:r>
            <a:r>
              <a:rPr lang="ru" sz="1400" dirty="0"/>
              <a:t> Ввод в эксплуатацию и запуск</a:t>
            </a:r>
          </a:p>
          <a:p>
            <a:r>
              <a:rPr lang="ru" sz="1400" dirty="0">
                <a:solidFill>
                  <a:srgbClr val="FF0000"/>
                </a:solidFill>
              </a:rPr>
              <a:t>■</a:t>
            </a:r>
            <a:r>
              <a:rPr lang="ru" sz="1400" dirty="0"/>
              <a:t> </a:t>
            </a:r>
            <a:r>
              <a:rPr lang="ru-RU" sz="1400" dirty="0"/>
              <a:t>Подготовка барж и жилых модулей</a:t>
            </a:r>
            <a:endParaRPr lang="ru" sz="1400" dirty="0"/>
          </a:p>
          <a:p>
            <a:r>
              <a:rPr lang="ru" sz="1400" dirty="0">
                <a:solidFill>
                  <a:srgbClr val="FF0000"/>
                </a:solidFill>
              </a:rPr>
              <a:t>■</a:t>
            </a:r>
            <a:r>
              <a:rPr lang="ru" sz="1400" dirty="0"/>
              <a:t> Учебные центры</a:t>
            </a: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CB4F6B6-2CAB-FAC7-26DF-9B06ECAD89CE}"/>
              </a:ext>
            </a:extLst>
          </p:cNvPr>
          <p:cNvSpPr/>
          <p:nvPr/>
        </p:nvSpPr>
        <p:spPr>
          <a:xfrm>
            <a:off x="9399532" y="3068976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0DA4560B-A5A4-60F9-F49B-41F386E40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60922" y="3077446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E2AF2D-ADB0-103B-A7C1-CBEEA6B123FC}"/>
              </a:ext>
            </a:extLst>
          </p:cNvPr>
          <p:cNvSpPr/>
          <p:nvPr/>
        </p:nvSpPr>
        <p:spPr>
          <a:xfrm>
            <a:off x="465815" y="1152543"/>
            <a:ext cx="60873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E7CFB2-5CB9-097E-862D-6A6D0396C40E}"/>
              </a:ext>
            </a:extLst>
          </p:cNvPr>
          <p:cNvSpPr txBox="1"/>
          <p:nvPr/>
        </p:nvSpPr>
        <p:spPr>
          <a:xfrm>
            <a:off x="572655" y="187252"/>
            <a:ext cx="8828539" cy="1341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ЗАМЕНА ЗАДВИЖКИ </a:t>
            </a:r>
            <a:r>
              <a:rPr lang="en-US" sz="3600" b="1" dirty="0">
                <a:latin typeface="Arial"/>
              </a:rPr>
              <a:t>SOV</a:t>
            </a:r>
            <a:r>
              <a:rPr lang="ru" sz="3600" b="1" dirty="0">
                <a:latin typeface="Arial"/>
              </a:rPr>
              <a:t> НА УСТЬЕ СКВАЖИНЫ ОСТРОВА 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8210B3-9D7E-631E-D22E-2A828434994A}"/>
              </a:ext>
            </a:extLst>
          </p:cNvPr>
          <p:cNvSpPr/>
          <p:nvPr/>
        </p:nvSpPr>
        <p:spPr>
          <a:xfrm>
            <a:off x="492678" y="1860107"/>
            <a:ext cx="3900321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 КАСПИЙСКОЕ МОРЕ </a:t>
            </a:r>
          </a:p>
        </p:txBody>
      </p:sp>
      <p:pic>
        <p:nvPicPr>
          <p:cNvPr id="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93113CCE-C300-26F0-7282-835E4078C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815" y="178923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955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EDCE4-3539-4652-4755-F5438D252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ey Background Images: 900+ Free Images on Unsplash">
            <a:extLst>
              <a:ext uri="{FF2B5EF4-FFF2-40B4-BE49-F238E27FC236}">
                <a16:creationId xmlns:a16="http://schemas.microsoft.com/office/drawing/2014/main" id="{DD065A05-2051-2CDF-7E0F-DA2698D1D8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1072898" y="1072897"/>
            <a:ext cx="6858002" cy="471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A satellite image of a large land&#10;&#10;AI-generated content may be incorrect.">
            <a:extLst>
              <a:ext uri="{FF2B5EF4-FFF2-40B4-BE49-F238E27FC236}">
                <a16:creationId xmlns:a16="http://schemas.microsoft.com/office/drawing/2014/main" id="{285B123E-7899-1199-54FC-B2ECFDEC0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4882" y="1205702"/>
            <a:ext cx="9834164" cy="55830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CB13E7-317A-9AFA-400A-E59564343B79}"/>
              </a:ext>
            </a:extLst>
          </p:cNvPr>
          <p:cNvSpPr txBox="1"/>
          <p:nvPr/>
        </p:nvSpPr>
        <p:spPr>
          <a:xfrm>
            <a:off x="1234567" y="507528"/>
            <a:ext cx="319716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1400" b="1" dirty="0">
                <a:solidFill>
                  <a:srgbClr val="000000"/>
                </a:solidFill>
                <a:latin typeface="Ubuntu" panose="020B0504030602030204" pitchFamily="34" charset="0"/>
              </a:rPr>
              <a:t>ISKER Group </a:t>
            </a:r>
            <a:r>
              <a:rPr lang="ru-RU" sz="1400" dirty="0">
                <a:solidFill>
                  <a:srgbClr val="000000"/>
                </a:solidFill>
                <a:latin typeface="Ubuntu" panose="020B0504030602030204" pitchFamily="34" charset="0"/>
              </a:rPr>
              <a:t>— многопрофильный конгломерат, базирующийся в </a:t>
            </a:r>
            <a:r>
              <a:rPr lang="ru-RU" sz="1400" dirty="0" err="1">
                <a:solidFill>
                  <a:srgbClr val="000000"/>
                </a:solidFill>
                <a:latin typeface="Ubuntu" panose="020B0504030602030204" pitchFamily="34" charset="0"/>
              </a:rPr>
              <a:t>г.Атырау</a:t>
            </a:r>
            <a:r>
              <a:rPr lang="ru-RU" sz="1400" dirty="0">
                <a:solidFill>
                  <a:srgbClr val="000000"/>
                </a:solidFill>
                <a:latin typeface="Ubuntu" panose="020B0504030602030204" pitchFamily="34" charset="0"/>
              </a:rPr>
              <a:t>, Казахстан и реализующий различные строительные и инжиниринговые проекты в нефтегазовом секторе более 20 лет.</a:t>
            </a:r>
            <a:endParaRPr lang="en-US" sz="14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br>
              <a:rPr lang="ru-RU" sz="14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ru-RU" sz="14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Компания имеет подтвержденный опыт работы, с контрактами до 700 миллионов долларов США, сертификаты ISO, лицензию на инженерно-строительную деятельность 1ой категории, а также 97% местных сотрудников, подкрепленных обширной производственной базой и парком строительной техники. </a:t>
            </a:r>
            <a:br>
              <a:rPr lang="ru-RU" sz="14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br>
              <a:rPr lang="ru-RU" sz="14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ru-RU" sz="14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Численность персонала более 15 000 сотрудников укрепляет позицию ISKER Group как надежного партнера для международных клиентов.</a:t>
            </a:r>
          </a:p>
          <a:p>
            <a:pPr>
              <a:buNone/>
            </a:pPr>
            <a:endParaRPr lang="ru-RU" sz="1400" dirty="0">
              <a:solidFill>
                <a:srgbClr val="000000"/>
              </a:solidFill>
              <a:effectLst/>
              <a:latin typeface="Ubuntu" panose="020B0504030602030204" pitchFamily="34" charset="0"/>
            </a:endParaRPr>
          </a:p>
          <a:p>
            <a:pPr>
              <a:buNone/>
            </a:pPr>
            <a:endParaRPr lang="ru-RU" sz="1400" dirty="0">
              <a:solidFill>
                <a:srgbClr val="000000"/>
              </a:solidFill>
              <a:effectLst/>
              <a:latin typeface="Ubuntu" panose="020B0504030602030204" pitchFamily="34" charset="0"/>
            </a:endParaRPr>
          </a:p>
          <a:p>
            <a:pPr>
              <a:buNone/>
            </a:pPr>
            <a:endParaRPr lang="ru-RU" sz="1400" dirty="0">
              <a:solidFill>
                <a:srgbClr val="000000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1030" name="Picture 6" descr="Direction, location, map, pointer icon - Free download">
            <a:extLst>
              <a:ext uri="{FF2B5EF4-FFF2-40B4-BE49-F238E27FC236}">
                <a16:creationId xmlns:a16="http://schemas.microsoft.com/office/drawing/2014/main" id="{C963B440-C98E-9DA6-233B-390B84B5E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1535" y="3701235"/>
            <a:ext cx="719679" cy="71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04265A59-B2EC-46BB-1609-F86D74547E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9992" y="253764"/>
            <a:ext cx="2935822" cy="685238"/>
          </a:xfrm>
          <a:prstGeom prst="rect">
            <a:avLst/>
          </a:prstGeom>
        </p:spPr>
      </p:pic>
      <p:pic>
        <p:nvPicPr>
          <p:cNvPr id="3" name="Picture 2" descr="A close-up of a cell phone&#10;&#10;AI-generated content may be incorrect.">
            <a:extLst>
              <a:ext uri="{FF2B5EF4-FFF2-40B4-BE49-F238E27FC236}">
                <a16:creationId xmlns:a16="http://schemas.microsoft.com/office/drawing/2014/main" id="{1D4874B1-0E3B-C50B-836F-9D5F50E63C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277" y="0"/>
            <a:ext cx="913184" cy="6350472"/>
          </a:xfrm>
          <a:prstGeom prst="rect">
            <a:avLst/>
          </a:prstGeom>
        </p:spPr>
      </p:pic>
      <p:pic>
        <p:nvPicPr>
          <p:cNvPr id="5" name="Picture 6" descr="Direction, location, map, pointer icon - Free download">
            <a:extLst>
              <a:ext uri="{FF2B5EF4-FFF2-40B4-BE49-F238E27FC236}">
                <a16:creationId xmlns:a16="http://schemas.microsoft.com/office/drawing/2014/main" id="{15A0C1D7-61E4-F18A-1350-7F472984D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9931" y="2649024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Direction, location, map, pointer icon - Free download">
            <a:extLst>
              <a:ext uri="{FF2B5EF4-FFF2-40B4-BE49-F238E27FC236}">
                <a16:creationId xmlns:a16="http://schemas.microsoft.com/office/drawing/2014/main" id="{F931C915-1C72-43D0-7C49-814D394DC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4706" y="4385207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irection, location, map, pointer icon - Free download">
            <a:extLst>
              <a:ext uri="{FF2B5EF4-FFF2-40B4-BE49-F238E27FC236}">
                <a16:creationId xmlns:a16="http://schemas.microsoft.com/office/drawing/2014/main" id="{3D9F1ADA-F35A-6CDF-55AC-103D58FEE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3307" y="4158099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irection, location, map, pointer icon - Free download">
            <a:extLst>
              <a:ext uri="{FF2B5EF4-FFF2-40B4-BE49-F238E27FC236}">
                <a16:creationId xmlns:a16="http://schemas.microsoft.com/office/drawing/2014/main" id="{7F97291A-BA69-3C7B-8F92-C8415B084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7884" y="2669566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irection, location, map, pointer icon - Free download">
            <a:extLst>
              <a:ext uri="{FF2B5EF4-FFF2-40B4-BE49-F238E27FC236}">
                <a16:creationId xmlns:a16="http://schemas.microsoft.com/office/drawing/2014/main" id="{5F71A643-190C-A910-5CA5-E433D48C3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8682" y="3997233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9A47F7F-A3C7-849F-7B6F-FD7891A1C7AF}"/>
              </a:ext>
            </a:extLst>
          </p:cNvPr>
          <p:cNvSpPr/>
          <p:nvPr/>
        </p:nvSpPr>
        <p:spPr>
          <a:xfrm>
            <a:off x="4590441" y="4414693"/>
            <a:ext cx="888241" cy="519742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solidFill>
                  <a:schemeClr val="bg1"/>
                </a:solidFill>
                <a:latin typeface="PT Sans" panose="020B0503020203020204" pitchFamily="34" charset="0"/>
              </a:rPr>
              <a:t>Головной офис в Атырау</a:t>
            </a:r>
            <a:endParaRPr lang="ru" sz="1000" b="1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155C6BC-0834-82E3-D846-21D890BC0801}"/>
              </a:ext>
            </a:extLst>
          </p:cNvPr>
          <p:cNvSpPr/>
          <p:nvPr/>
        </p:nvSpPr>
        <p:spPr>
          <a:xfrm>
            <a:off x="5781318" y="3821759"/>
            <a:ext cx="1084161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900" b="1" dirty="0">
                <a:solidFill>
                  <a:schemeClr val="bg1"/>
                </a:solidFill>
                <a:latin typeface="PT Sans" panose="020B0503020203020204" pitchFamily="34" charset="0"/>
              </a:rPr>
              <a:t>База Карабатан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7C79AF4-A1C1-3FDB-F926-3E3E0EF166AF}"/>
              </a:ext>
            </a:extLst>
          </p:cNvPr>
          <p:cNvSpPr/>
          <p:nvPr/>
        </p:nvSpPr>
        <p:spPr>
          <a:xfrm>
            <a:off x="5878409" y="4751657"/>
            <a:ext cx="895104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900" b="1" dirty="0">
                <a:solidFill>
                  <a:schemeClr val="bg1"/>
                </a:solidFill>
                <a:latin typeface="PT Sans" panose="020B0503020203020204" pitchFamily="34" charset="0"/>
              </a:rPr>
              <a:t>База Тенгиз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62E99E0-F696-BE05-0A95-959CD784C777}"/>
              </a:ext>
            </a:extLst>
          </p:cNvPr>
          <p:cNvSpPr/>
          <p:nvPr/>
        </p:nvSpPr>
        <p:spPr>
          <a:xfrm>
            <a:off x="5877348" y="2824306"/>
            <a:ext cx="836126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900" b="1" dirty="0">
                <a:solidFill>
                  <a:schemeClr val="bg1"/>
                </a:solidFill>
                <a:latin typeface="PT Sans" panose="020B0503020203020204" pitchFamily="34" charset="0"/>
              </a:rPr>
              <a:t>База Аксай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E81EADC-BADE-8940-BCB0-F1C5A6717570}"/>
              </a:ext>
            </a:extLst>
          </p:cNvPr>
          <p:cNvSpPr/>
          <p:nvPr/>
        </p:nvSpPr>
        <p:spPr>
          <a:xfrm>
            <a:off x="4626482" y="3098524"/>
            <a:ext cx="962965" cy="356575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900" b="1" dirty="0">
                <a:solidFill>
                  <a:schemeClr val="bg1"/>
                </a:solidFill>
                <a:latin typeface="PT Sans" panose="020B0503020203020204" pitchFamily="34" charset="0"/>
              </a:rPr>
              <a:t>Уральский филиал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9EA1600-8F75-E66B-8BD5-E75EE4F760F6}"/>
              </a:ext>
            </a:extLst>
          </p:cNvPr>
          <p:cNvSpPr/>
          <p:nvPr/>
        </p:nvSpPr>
        <p:spPr>
          <a:xfrm>
            <a:off x="6231991" y="4284381"/>
            <a:ext cx="962965" cy="329748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900" b="1" dirty="0">
                <a:solidFill>
                  <a:schemeClr val="bg1"/>
                </a:solidFill>
                <a:latin typeface="PT Sans" panose="020B0503020203020204" pitchFamily="34" charset="0"/>
              </a:rPr>
              <a:t>Филиал </a:t>
            </a:r>
            <a:r>
              <a:rPr lang="ru" sz="900" b="1" dirty="0" err="1">
                <a:solidFill>
                  <a:schemeClr val="bg1"/>
                </a:solidFill>
                <a:latin typeface="PT Sans" panose="020B0503020203020204" pitchFamily="34" charset="0"/>
              </a:rPr>
              <a:t>Кульсары</a:t>
            </a:r>
          </a:p>
        </p:txBody>
      </p:sp>
    </p:spTree>
    <p:extLst>
      <p:ext uri="{BB962C8B-B14F-4D97-AF65-F5344CB8AC3E}">
        <p14:creationId xmlns:p14="http://schemas.microsoft.com/office/powerpoint/2010/main" val="18023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3EE62-6797-6DF3-F2EC-C999421F5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C223E99-3AD0-2C7F-2D7A-3CEF9ABDE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A collage of a ship and a crane&#10;&#10;AI-generated content may be incorrect.">
            <a:extLst>
              <a:ext uri="{FF2B5EF4-FFF2-40B4-BE49-F238E27FC236}">
                <a16:creationId xmlns:a16="http://schemas.microsoft.com/office/drawing/2014/main" id="{B36978B4-A7F0-0EE6-7001-630405D50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2802" y="1420918"/>
            <a:ext cx="8449782" cy="522987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87643D8-AEBA-DCC0-877E-6C37BD793D99}"/>
              </a:ext>
            </a:extLst>
          </p:cNvPr>
          <p:cNvSpPr/>
          <p:nvPr/>
        </p:nvSpPr>
        <p:spPr>
          <a:xfrm>
            <a:off x="465815" y="494998"/>
            <a:ext cx="83606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E5E81A99-E9EC-8EE8-F370-48C58E7EA2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AE4B9BE8-ED5F-A199-3A17-AD7414FB44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AD6DE97-9484-643B-F55A-F0C9771B5032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$39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061008-4C6F-B5DA-882D-FB152ABD725B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3B70DC-B2A4-7AF4-AAB2-2A88E085554C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9E16FA95-6493-F12A-40D4-A3CB02EF5E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B9DE74-7171-BC78-3C31-FFDDEA6E8CB9}"/>
              </a:ext>
            </a:extLst>
          </p:cNvPr>
          <p:cNvSpPr/>
          <p:nvPr/>
        </p:nvSpPr>
        <p:spPr>
          <a:xfrm>
            <a:off x="8938179" y="1985265"/>
            <a:ext cx="2764249" cy="4279971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0ED359-9355-5175-2493-7B1C99D5840D}"/>
              </a:ext>
            </a:extLst>
          </p:cNvPr>
          <p:cNvSpPr txBox="1"/>
          <p:nvPr/>
        </p:nvSpPr>
        <p:spPr>
          <a:xfrm>
            <a:off x="9021264" y="2021754"/>
            <a:ext cx="259808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400" b="1" dirty="0">
                <a:latin typeface="Arial"/>
              </a:rPr>
              <a:t>Проектирование, закупки, изготовление, монтаж на море, ввод в эксплуатацию, запуск</a:t>
            </a:r>
          </a:p>
          <a:p>
            <a:endParaRPr lang="en-US" sz="1400" b="1" dirty="0">
              <a:latin typeface="Arial"/>
            </a:endParaRPr>
          </a:p>
          <a:p>
            <a:r>
              <a:rPr lang="ru" sz="1200" b="1" dirty="0">
                <a:latin typeface="Arial"/>
              </a:rPr>
              <a:t>Клиент: НКОК</a:t>
            </a:r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373F6D1-5E2A-BB3A-685B-56712798DB8A}"/>
              </a:ext>
            </a:extLst>
          </p:cNvPr>
          <p:cNvSpPr/>
          <p:nvPr/>
        </p:nvSpPr>
        <p:spPr>
          <a:xfrm>
            <a:off x="9955705" y="347913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FF05B0BC-5943-8B24-C845-82896A43F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17095" y="348760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FABFEF7-DAAE-576F-3B3D-0032AAAB749F}"/>
              </a:ext>
            </a:extLst>
          </p:cNvPr>
          <p:cNvSpPr/>
          <p:nvPr/>
        </p:nvSpPr>
        <p:spPr>
          <a:xfrm>
            <a:off x="465815" y="1152543"/>
            <a:ext cx="1126037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D02CA-0E60-930A-329E-2F357339A701}"/>
              </a:ext>
            </a:extLst>
          </p:cNvPr>
          <p:cNvSpPr txBox="1"/>
          <p:nvPr/>
        </p:nvSpPr>
        <p:spPr>
          <a:xfrm>
            <a:off x="572655" y="187252"/>
            <a:ext cx="11153530" cy="1341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МОДЕРНИЗАЦИЯ И РАСШИРЕНИЕ</a:t>
            </a:r>
            <a:r>
              <a:rPr lang="en-US" sz="3600" b="1" dirty="0">
                <a:latin typeface="Arial"/>
              </a:rPr>
              <a:t>:</a:t>
            </a:r>
            <a:endParaRPr lang="ru" sz="3600" b="1" dirty="0">
              <a:latin typeface="Arial"/>
            </a:endParaRPr>
          </a:p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ПРОИЗВОДСТВЕННЫЙ ОБЪЕКТ RGA</a:t>
            </a:r>
            <a:r>
              <a:rPr lang="en-US" sz="3600" b="1" dirty="0">
                <a:latin typeface="Arial"/>
              </a:rPr>
              <a:t> </a:t>
            </a:r>
            <a:r>
              <a:rPr lang="ru" sz="3600" b="1" dirty="0">
                <a:latin typeface="Arial"/>
              </a:rPr>
              <a:t>(Ui174854)</a:t>
            </a:r>
          </a:p>
        </p:txBody>
      </p:sp>
      <p:pic>
        <p:nvPicPr>
          <p:cNvPr id="6" name="Picture 5" descr="A machine with gauges and pipes&#10;&#10;AI-generated content may be incorrect.">
            <a:extLst>
              <a:ext uri="{FF2B5EF4-FFF2-40B4-BE49-F238E27FC236}">
                <a16:creationId xmlns:a16="http://schemas.microsoft.com/office/drawing/2014/main" id="{48D2F4F8-BE2E-ED0E-11D2-001ADEAFD5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2479" y="4205507"/>
            <a:ext cx="2598081" cy="259808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9DB72CF-0785-92CB-F210-AAB10EADCD3D}"/>
              </a:ext>
            </a:extLst>
          </p:cNvPr>
          <p:cNvSpPr/>
          <p:nvPr/>
        </p:nvSpPr>
        <p:spPr>
          <a:xfrm>
            <a:off x="492678" y="1860107"/>
            <a:ext cx="3900321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 КАСПИЙСКОЕ МОРЕ </a:t>
            </a:r>
          </a:p>
        </p:txBody>
      </p:sp>
      <p:pic>
        <p:nvPicPr>
          <p:cNvPr id="5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19B2C789-7246-D592-205C-BB70B52B1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815" y="178923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858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C2BEC-A0D6-E281-EF24-48E18C269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BED7F7D3-9482-69A4-8577-858C70628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n aerial view of a factory&#10;&#10;AI-generated content may be incorrect.">
            <a:extLst>
              <a:ext uri="{FF2B5EF4-FFF2-40B4-BE49-F238E27FC236}">
                <a16:creationId xmlns:a16="http://schemas.microsoft.com/office/drawing/2014/main" id="{BE7459ED-627F-DA68-3D4A-A5F0F00B59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488397" y="942975"/>
            <a:ext cx="9285292" cy="5746997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0F28BB9-A357-5149-88F9-0013D26E49FF}"/>
              </a:ext>
            </a:extLst>
          </p:cNvPr>
          <p:cNvSpPr/>
          <p:nvPr/>
        </p:nvSpPr>
        <p:spPr>
          <a:xfrm>
            <a:off x="465815" y="494998"/>
            <a:ext cx="78018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3ACBC8EA-8AFE-CC15-8017-5A72C53C26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AC9FAEB6-EFAF-DEA8-4C26-61F33D7F83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86197E-E2F9-8B09-DD9C-949A51B7280B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$200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0EB627-CA80-BA6A-C53D-822B3072D954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8E3381-7082-8B40-DDFC-EDC35EA9A443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2D13422B-58BA-D02F-C12D-B7C14966A5C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E7D42-8DAD-D166-619B-41E374B66ADE}"/>
              </a:ext>
            </a:extLst>
          </p:cNvPr>
          <p:cNvSpPr/>
          <p:nvPr/>
        </p:nvSpPr>
        <p:spPr>
          <a:xfrm>
            <a:off x="7974922" y="1280415"/>
            <a:ext cx="3829105" cy="4144259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AEABE6-E2E3-D96D-4BFF-05B87442CD92}"/>
              </a:ext>
            </a:extLst>
          </p:cNvPr>
          <p:cNvSpPr txBox="1"/>
          <p:nvPr/>
        </p:nvSpPr>
        <p:spPr>
          <a:xfrm>
            <a:off x="8130540" y="1316904"/>
            <a:ext cx="3488805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300" b="1" dirty="0">
                <a:latin typeface="Arial"/>
              </a:rPr>
              <a:t>Инжиниринг, закупки, строительство</a:t>
            </a:r>
          </a:p>
          <a:p>
            <a:endParaRPr lang="en-US" sz="1300" b="1" dirty="0">
              <a:latin typeface="Arial"/>
            </a:endParaRPr>
          </a:p>
          <a:p>
            <a:r>
              <a:rPr lang="ru" sz="1300" b="1" dirty="0">
                <a:latin typeface="Arial"/>
              </a:rPr>
              <a:t>Клиент: НКОК</a:t>
            </a: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r>
              <a:rPr lang="ru" sz="1300" dirty="0">
                <a:solidFill>
                  <a:srgbClr val="FF0000"/>
                </a:solidFill>
              </a:rPr>
              <a:t>■ </a:t>
            </a:r>
            <a:r>
              <a:rPr lang="ru" sz="1300" dirty="0"/>
              <a:t>Изготовление конструкций</a:t>
            </a:r>
          </a:p>
          <a:p>
            <a:r>
              <a:rPr lang="ru" sz="1300" dirty="0">
                <a:solidFill>
                  <a:srgbClr val="FF0000"/>
                </a:solidFill>
              </a:rPr>
              <a:t>■ </a:t>
            </a:r>
            <a:r>
              <a:rPr lang="ru" sz="1300" dirty="0"/>
              <a:t>Строительство и монтаж</a:t>
            </a:r>
          </a:p>
          <a:p>
            <a:r>
              <a:rPr lang="ru" sz="1300" dirty="0">
                <a:solidFill>
                  <a:srgbClr val="FF0000"/>
                </a:solidFill>
              </a:rPr>
              <a:t>■ </a:t>
            </a:r>
            <a:r>
              <a:rPr lang="ru" sz="1300" dirty="0"/>
              <a:t>Трубопроводные и механические работы</a:t>
            </a:r>
          </a:p>
          <a:p>
            <a:r>
              <a:rPr lang="ru" sz="1300" dirty="0">
                <a:solidFill>
                  <a:srgbClr val="FF0000"/>
                </a:solidFill>
              </a:rPr>
              <a:t>■ </a:t>
            </a:r>
            <a:r>
              <a:rPr lang="ru" sz="1300" dirty="0"/>
              <a:t>Электромонтажные и контрольно-измерительные работы</a:t>
            </a:r>
          </a:p>
          <a:p>
            <a:r>
              <a:rPr lang="ru" sz="1300" dirty="0">
                <a:solidFill>
                  <a:srgbClr val="FF0000"/>
                </a:solidFill>
              </a:rPr>
              <a:t>■ </a:t>
            </a:r>
            <a:r>
              <a:rPr lang="ru" sz="1300" dirty="0"/>
              <a:t>Ввод в эксплуатацию, запуск и передача </a:t>
            </a:r>
            <a:br>
              <a:rPr lang="en-US" sz="1300" dirty="0"/>
            </a:br>
            <a:r>
              <a:rPr lang="ru" sz="1300" dirty="0">
                <a:solidFill>
                  <a:srgbClr val="FF0000"/>
                </a:solidFill>
              </a:rPr>
              <a:t>■ </a:t>
            </a:r>
            <a:r>
              <a:rPr lang="ru" sz="1300" dirty="0"/>
              <a:t>Подключение к существующим объектам</a:t>
            </a:r>
          </a:p>
          <a:p>
            <a:r>
              <a:rPr lang="ru" sz="1300" dirty="0">
                <a:solidFill>
                  <a:srgbClr val="FF0000"/>
                </a:solidFill>
              </a:rPr>
              <a:t>■ </a:t>
            </a:r>
            <a:r>
              <a:rPr lang="ru" sz="1300" dirty="0"/>
              <a:t>Системы очистки сточных вод</a:t>
            </a:r>
          </a:p>
          <a:p>
            <a:r>
              <a:rPr lang="ru" sz="1300" dirty="0">
                <a:solidFill>
                  <a:srgbClr val="FF0000"/>
                </a:solidFill>
              </a:rPr>
              <a:t>■ </a:t>
            </a:r>
            <a:r>
              <a:rPr lang="ru" sz="1300" dirty="0"/>
              <a:t>Трубопроводные соединения, электрические и автоматизированные системы</a:t>
            </a:r>
            <a:endParaRPr lang="en-US" sz="13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1B67187-EB8F-C7CF-23C7-E0449C314B80}"/>
              </a:ext>
            </a:extLst>
          </p:cNvPr>
          <p:cNvSpPr/>
          <p:nvPr/>
        </p:nvSpPr>
        <p:spPr>
          <a:xfrm>
            <a:off x="9348458" y="2021626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1D1E353D-1BAF-B02B-7800-513D2BA92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9848" y="2030096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0A428B-AFAC-1B51-E46C-00DDB822839F}"/>
              </a:ext>
            </a:extLst>
          </p:cNvPr>
          <p:cNvSpPr txBox="1"/>
          <p:nvPr/>
        </p:nvSpPr>
        <p:spPr>
          <a:xfrm>
            <a:off x="572655" y="187252"/>
            <a:ext cx="8847569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-RU" sz="3600" b="1" dirty="0">
                <a:latin typeface="Arial"/>
              </a:rPr>
              <a:t>ВОДООЧИСТНОЕ СООРУЖЕНИЕ</a:t>
            </a:r>
            <a:endParaRPr lang="ru" sz="3600" b="1" dirty="0">
              <a:latin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08E85EC-1B3F-0048-6EC5-CA1CD44AACD9}"/>
              </a:ext>
            </a:extLst>
          </p:cNvPr>
          <p:cNvSpPr/>
          <p:nvPr/>
        </p:nvSpPr>
        <p:spPr>
          <a:xfrm>
            <a:off x="465815" y="1243387"/>
            <a:ext cx="2788007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2400" b="1" dirty="0">
                <a:solidFill>
                  <a:schemeClr val="tx1"/>
                </a:solidFill>
                <a:latin typeface="Arial"/>
              </a:rPr>
              <a:t>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B4402F84-AE71-AE07-C896-CF6E805B9B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9871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E35FC-0AD5-01E7-AE40-5C7D13BA5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CCD49F7E-D052-E2B1-CF95-F1B621973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67C6B17E-F8D0-0DF4-3C35-E8AD0EB44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 bwMode="auto">
          <a:xfrm>
            <a:off x="564725" y="1062257"/>
            <a:ext cx="8778944" cy="54336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508766B-0459-9548-A7C5-367D0BDE6C79}"/>
              </a:ext>
            </a:extLst>
          </p:cNvPr>
          <p:cNvSpPr/>
          <p:nvPr/>
        </p:nvSpPr>
        <p:spPr>
          <a:xfrm>
            <a:off x="465815" y="494998"/>
            <a:ext cx="950022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57297BC7-A263-5726-D47F-987D423359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70AAC9-D49F-6B0D-7161-56275B7257B7}"/>
              </a:ext>
            </a:extLst>
          </p:cNvPr>
          <p:cNvSpPr/>
          <p:nvPr/>
        </p:nvSpPr>
        <p:spPr>
          <a:xfrm>
            <a:off x="465816" y="1243387"/>
            <a:ext cx="2619130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2400" b="1" dirty="0">
                <a:solidFill>
                  <a:schemeClr val="tx1"/>
                </a:solidFill>
                <a:latin typeface="Arial"/>
              </a:rPr>
              <a:t> 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53EC6D0E-D1D0-CBEB-398D-E911168C0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A20539DE-7ADD-71A2-500F-79B7DF83A1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FA19DE-CF5B-EBF3-D1CA-94014597B8AE}"/>
              </a:ext>
            </a:extLst>
          </p:cNvPr>
          <p:cNvSpPr/>
          <p:nvPr/>
        </p:nvSpPr>
        <p:spPr>
          <a:xfrm>
            <a:off x="8824685" y="1280415"/>
            <a:ext cx="2979342" cy="458698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F22DE2-A668-C8E8-93B1-152B52269399}"/>
              </a:ext>
            </a:extLst>
          </p:cNvPr>
          <p:cNvSpPr txBox="1"/>
          <p:nvPr/>
        </p:nvSpPr>
        <p:spPr>
          <a:xfrm>
            <a:off x="8855096" y="1316904"/>
            <a:ext cx="276424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b="1" dirty="0">
                <a:latin typeface="Arial"/>
              </a:rPr>
              <a:t>Строительные работы</a:t>
            </a:r>
          </a:p>
          <a:p>
            <a:endParaRPr lang="en-US" sz="1600" b="1" dirty="0">
              <a:latin typeface="Arial"/>
            </a:endParaRPr>
          </a:p>
          <a:p>
            <a:r>
              <a:rPr lang="ru" sz="1400" b="1" dirty="0">
                <a:latin typeface="Arial"/>
              </a:rPr>
              <a:t>Клиент: Hualu Engineering &amp; Technology Co., Ltd. </a:t>
            </a:r>
            <a:br>
              <a:rPr lang="en-US" sz="1400" b="1" dirty="0">
                <a:latin typeface="Arial"/>
              </a:rPr>
            </a:br>
            <a:r>
              <a:rPr lang="ru" sz="1400" b="1" dirty="0">
                <a:latin typeface="Arial"/>
              </a:rPr>
              <a:t>Владелец: Kazakhstan Petrochemical Industries Inc.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516AC3-D14C-12DA-8720-DDD1B1282864}"/>
              </a:ext>
            </a:extLst>
          </p:cNvPr>
          <p:cNvSpPr txBox="1"/>
          <p:nvPr/>
        </p:nvSpPr>
        <p:spPr>
          <a:xfrm>
            <a:off x="572655" y="187252"/>
            <a:ext cx="10227274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ЗАВОД ПОЛИМЕРИЗАЦИИ ПРОПИЛЕНА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F58CE0-22BB-BD9D-1FB6-50D330345699}"/>
              </a:ext>
            </a:extLst>
          </p:cNvPr>
          <p:cNvSpPr/>
          <p:nvPr/>
        </p:nvSpPr>
        <p:spPr>
          <a:xfrm>
            <a:off x="9111658" y="2860914"/>
            <a:ext cx="1410291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ТОО «Kazakhstan Petrochemical Industries Inc.»">
            <a:extLst>
              <a:ext uri="{FF2B5EF4-FFF2-40B4-BE49-F238E27FC236}">
                <a16:creationId xmlns:a16="http://schemas.microsoft.com/office/drawing/2014/main" id="{C941A801-3AF8-D970-F603-CE569645AE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8504" y="2933276"/>
            <a:ext cx="1245344" cy="59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C00F6FB-4916-1A3D-574D-81021E474693}"/>
              </a:ext>
            </a:extLst>
          </p:cNvPr>
          <p:cNvSpPr/>
          <p:nvPr/>
        </p:nvSpPr>
        <p:spPr>
          <a:xfrm>
            <a:off x="10707611" y="2860913"/>
            <a:ext cx="821814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6" name="Picture 4" descr="Hualu Engineering &amp; Technology Co., Ltd. | Xi'an">
            <a:extLst>
              <a:ext uri="{FF2B5EF4-FFF2-40B4-BE49-F238E27FC236}">
                <a16:creationId xmlns:a16="http://schemas.microsoft.com/office/drawing/2014/main" id="{DF34D3D9-EDE6-0F37-D11F-1CF2C8E4E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9929" y="2933276"/>
            <a:ext cx="650631" cy="64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A person wearing a hard hat and holding a drill&#10;&#10;AI-generated content may be incorrect.">
            <a:extLst>
              <a:ext uri="{FF2B5EF4-FFF2-40B4-BE49-F238E27FC236}">
                <a16:creationId xmlns:a16="http://schemas.microsoft.com/office/drawing/2014/main" id="{7078EFB1-5291-26DF-E749-D228A0AFDC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17"/>
          <a:stretch>
            <a:fillRect/>
          </a:stretch>
        </p:blipFill>
        <p:spPr>
          <a:xfrm>
            <a:off x="9278730" y="3415322"/>
            <a:ext cx="2432956" cy="346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747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9D5FB-501F-DF33-4365-1E66D32A5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5362E90B-1A46-9CB7-5258-5C9B3AED0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large industrial plant with many towers&#10;&#10;AI-generated content may be incorrect.">
            <a:extLst>
              <a:ext uri="{FF2B5EF4-FFF2-40B4-BE49-F238E27FC236}">
                <a16:creationId xmlns:a16="http://schemas.microsoft.com/office/drawing/2014/main" id="{147344F3-8FF6-4167-CC49-33D6A410E1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7973" y="767923"/>
            <a:ext cx="9459306" cy="58547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716249-2ED5-04E3-FBC5-63C62389E6CD}"/>
              </a:ext>
            </a:extLst>
          </p:cNvPr>
          <p:cNvSpPr/>
          <p:nvPr/>
        </p:nvSpPr>
        <p:spPr>
          <a:xfrm>
            <a:off x="465815" y="494998"/>
            <a:ext cx="924334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B38A21B7-CB9A-494F-D23B-9DD4371070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61052679-570F-A444-0633-9C2BBC880F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29F3DC-54A6-728F-8FDD-7FEC7B38B0DF}"/>
              </a:ext>
            </a:extLst>
          </p:cNvPr>
          <p:cNvSpPr/>
          <p:nvPr/>
        </p:nvSpPr>
        <p:spPr>
          <a:xfrm>
            <a:off x="8405091" y="1182751"/>
            <a:ext cx="3398936" cy="3503550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F8154-22ED-E16B-665F-564E4414C01C}"/>
              </a:ext>
            </a:extLst>
          </p:cNvPr>
          <p:cNvSpPr txBox="1"/>
          <p:nvPr/>
        </p:nvSpPr>
        <p:spPr>
          <a:xfrm>
            <a:off x="8506691" y="1316904"/>
            <a:ext cx="368530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400" b="1" dirty="0">
                <a:latin typeface="Arial"/>
              </a:rPr>
              <a:t>Многопрофильное строительство</a:t>
            </a:r>
          </a:p>
          <a:p>
            <a:endParaRPr lang="en-US" sz="1400" b="1" dirty="0">
              <a:latin typeface="Arial"/>
            </a:endParaRPr>
          </a:p>
          <a:p>
            <a:r>
              <a:rPr lang="ru" sz="1200" b="1" dirty="0">
                <a:latin typeface="Arial"/>
              </a:rPr>
              <a:t>Клиент: КПО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7BC76-79BC-7C47-755A-9A887FEF13C6}"/>
              </a:ext>
            </a:extLst>
          </p:cNvPr>
          <p:cNvSpPr txBox="1"/>
          <p:nvPr/>
        </p:nvSpPr>
        <p:spPr>
          <a:xfrm>
            <a:off x="572655" y="187252"/>
            <a:ext cx="9198036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ОСНОВНЫЕ СТРОИТЕЛЬНЫЕ УСЛУГИ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334F795-C19F-4438-62D8-1C96DCC53AED}"/>
              </a:ext>
            </a:extLst>
          </p:cNvPr>
          <p:cNvSpPr/>
          <p:nvPr/>
        </p:nvSpPr>
        <p:spPr>
          <a:xfrm>
            <a:off x="9404364" y="2201962"/>
            <a:ext cx="1335015" cy="11329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and yellow logo&#10;&#10;AI-generated content may be incorrect.">
            <a:extLst>
              <a:ext uri="{FF2B5EF4-FFF2-40B4-BE49-F238E27FC236}">
                <a16:creationId xmlns:a16="http://schemas.microsoft.com/office/drawing/2014/main" id="{27E533E4-485C-3F04-27B4-C150CFC05A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5891" y="2333111"/>
            <a:ext cx="1132965" cy="887934"/>
          </a:xfrm>
          <a:prstGeom prst="rect">
            <a:avLst/>
          </a:prstGeom>
        </p:spPr>
      </p:pic>
      <p:pic>
        <p:nvPicPr>
          <p:cNvPr id="11" name="Picture 10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D4EF4AF8-EBAC-E7FB-AA99-303DB0CB52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3C3FADD-24E5-3617-B6EF-239F73158C5F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F740C9-1F46-F039-8F7C-31E54A395A4A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F7D960-5319-FCF6-906D-51183EEDA50E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CABE75F-1C41-E995-F2E0-B60C8CD179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4668" y="3505036"/>
            <a:ext cx="3398936" cy="18422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DCFFA4E-FEE9-71A1-6A49-DD6AAD519C4F}"/>
              </a:ext>
            </a:extLst>
          </p:cNvPr>
          <p:cNvSpPr/>
          <p:nvPr/>
        </p:nvSpPr>
        <p:spPr>
          <a:xfrm>
            <a:off x="465815" y="12433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2400" b="1" dirty="0">
                <a:solidFill>
                  <a:schemeClr val="tx1"/>
                </a:solidFill>
                <a:latin typeface="Arial"/>
              </a:rPr>
              <a:t>  АКСАЙ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7076B0D4-08BF-32C6-3813-C1BD92A5A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049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4C8DE-8C8C-DAC1-F087-0383E329F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01D130BC-87A5-C4E5-1E85-443762044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EEE406-1CBE-8AB6-9E43-16D14F7AA7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7070" y="217325"/>
            <a:ext cx="8907386" cy="6503196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F7824CB9-F636-74B2-1030-B6522616E1D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EA4E7B41-15BB-B007-2CC3-E749EF647F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BE0929-834A-916C-FB2F-985AEFF69CC1}"/>
              </a:ext>
            </a:extLst>
          </p:cNvPr>
          <p:cNvSpPr/>
          <p:nvPr/>
        </p:nvSpPr>
        <p:spPr>
          <a:xfrm>
            <a:off x="7871460" y="1243387"/>
            <a:ext cx="3866388" cy="437108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CBCA40-30C2-86BE-BE4C-F84FFFCD2AD2}"/>
              </a:ext>
            </a:extLst>
          </p:cNvPr>
          <p:cNvSpPr txBox="1"/>
          <p:nvPr/>
        </p:nvSpPr>
        <p:spPr>
          <a:xfrm>
            <a:off x="8072582" y="1358455"/>
            <a:ext cx="3564933" cy="3880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b="1" dirty="0">
                <a:latin typeface="Arial"/>
              </a:rPr>
              <a:t>ОБЪЕМ РАБОТ</a:t>
            </a:r>
            <a:br>
              <a:rPr lang="en-US" sz="1600" dirty="0"/>
            </a:br>
            <a:endParaRPr lang="en-US" sz="1600" dirty="0">
              <a:solidFill>
                <a:srgbClr val="FF0000"/>
              </a:solidFill>
            </a:endParaRP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Сборка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Строительство и монтаж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Надземные и подземные трубопроводы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Механическое, статическое </a:t>
            </a:r>
            <a:br>
              <a:rPr lang="ru" sz="1400" dirty="0"/>
            </a:br>
            <a:r>
              <a:rPr lang="ru" sz="1400" dirty="0"/>
              <a:t>и вращающееся оборудование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Электрические, контрольно-измерительные и телекоммуникационные системы</a:t>
            </a:r>
          </a:p>
          <a:p>
            <a:pPr defTabSz="137160">
              <a:tabLst>
                <a:tab pos="137160" algn="l"/>
              </a:tabLst>
            </a:pP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Изоляция, противопожарная </a:t>
            </a:r>
            <a:br>
              <a:rPr lang="ru" sz="1400" dirty="0"/>
            </a:br>
            <a:r>
              <a:rPr lang="ru" sz="1400" dirty="0"/>
              <a:t>защита, покраска и покрытия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</p:txBody>
      </p:sp>
      <p:pic>
        <p:nvPicPr>
          <p:cNvPr id="11" name="Picture 10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0B40686D-9943-908B-7D17-AC09296912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806526B-9F86-0F66-BFF1-6BDA08BF01FA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625B47-2CCC-4483-57FF-8B6C160E44E9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C73C84-0EC2-27AC-1D7E-14CE33B3CEF8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pic>
        <p:nvPicPr>
          <p:cNvPr id="2" name="Picture 1" descr="A yellow construction vehicle with a black background&#10;&#10;AI-generated content may be incorrect.">
            <a:extLst>
              <a:ext uri="{FF2B5EF4-FFF2-40B4-BE49-F238E27FC236}">
                <a16:creationId xmlns:a16="http://schemas.microsoft.com/office/drawing/2014/main" id="{E9C68A5A-76F2-B756-E7B3-95556B15A2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46" r="26648"/>
          <a:stretch/>
        </p:blipFill>
        <p:spPr>
          <a:xfrm>
            <a:off x="8813941" y="3581400"/>
            <a:ext cx="2670968" cy="28920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141B2B-9F7F-127B-07A5-906229F7D12D}"/>
              </a:ext>
            </a:extLst>
          </p:cNvPr>
          <p:cNvSpPr/>
          <p:nvPr/>
        </p:nvSpPr>
        <p:spPr>
          <a:xfrm>
            <a:off x="465815" y="494998"/>
            <a:ext cx="924334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BAD83A-562C-48B9-82A1-8421B1961D6F}"/>
              </a:ext>
            </a:extLst>
          </p:cNvPr>
          <p:cNvSpPr txBox="1"/>
          <p:nvPr/>
        </p:nvSpPr>
        <p:spPr>
          <a:xfrm>
            <a:off x="572655" y="187252"/>
            <a:ext cx="9198036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ОСНОВНЫЕ СТРОИТЕЛЬНЫЕ УСЛУГИ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E999F2-5E6E-716E-8307-308AD7CF0D0A}"/>
              </a:ext>
            </a:extLst>
          </p:cNvPr>
          <p:cNvSpPr/>
          <p:nvPr/>
        </p:nvSpPr>
        <p:spPr>
          <a:xfrm>
            <a:off x="465815" y="12433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2400" b="1" dirty="0">
                <a:solidFill>
                  <a:schemeClr val="tx1"/>
                </a:solidFill>
                <a:latin typeface="Arial"/>
              </a:rPr>
              <a:t>  АКСАЙ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E8855F0D-95C4-0322-6A71-161523A3B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032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C14BF-5E11-3B28-6F81-A5B39327F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99F65952-F044-3507-7368-D26B3F78B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large green metal structure&#10;&#10;AI-generated content may be incorrect.">
            <a:extLst>
              <a:ext uri="{FF2B5EF4-FFF2-40B4-BE49-F238E27FC236}">
                <a16:creationId xmlns:a16="http://schemas.microsoft.com/office/drawing/2014/main" id="{32F5271E-9796-303E-ED90-25D32B89BC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4260" y="687085"/>
            <a:ext cx="8801100" cy="5955873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056E82-1C2E-B647-8E54-3152E79F3C35}"/>
              </a:ext>
            </a:extLst>
          </p:cNvPr>
          <p:cNvSpPr/>
          <p:nvPr/>
        </p:nvSpPr>
        <p:spPr>
          <a:xfrm>
            <a:off x="465815" y="494998"/>
            <a:ext cx="925084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B2F2028-1DA0-5B72-D939-4B25E856FA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BF2EC74B-A587-8BC0-3543-4C64C9F882D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D1D8FF-391E-C219-3A31-C1E636D3C4C6}"/>
              </a:ext>
            </a:extLst>
          </p:cNvPr>
          <p:cNvSpPr txBox="1"/>
          <p:nvPr/>
        </p:nvSpPr>
        <p:spPr>
          <a:xfrm>
            <a:off x="614260" y="170579"/>
            <a:ext cx="9324067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ОСНОВНЫЕ СТРОИТЕЛЬНЫЕ УСЛУГИ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763771-C5A8-4F4B-8388-F3ACE537AC11}"/>
              </a:ext>
            </a:extLst>
          </p:cNvPr>
          <p:cNvSpPr/>
          <p:nvPr/>
        </p:nvSpPr>
        <p:spPr>
          <a:xfrm>
            <a:off x="8944524" y="1066426"/>
            <a:ext cx="2829031" cy="475248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94C798-DD48-58F4-AA8D-031278091B2A}"/>
              </a:ext>
            </a:extLst>
          </p:cNvPr>
          <p:cNvSpPr txBox="1"/>
          <p:nvPr/>
        </p:nvSpPr>
        <p:spPr>
          <a:xfrm>
            <a:off x="8997951" y="1160964"/>
            <a:ext cx="27524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200" b="1" dirty="0">
                <a:latin typeface="Arial"/>
              </a:rPr>
              <a:t>Клиент: Тенгизшевройл (ТШО)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Строительно-монтажные работы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Трубопровод: надземный </a:t>
            </a:r>
            <a:br>
              <a:rPr lang="ru" sz="1200" dirty="0"/>
            </a:br>
            <a:r>
              <a:rPr lang="ru" sz="1200" dirty="0"/>
              <a:t>и подземный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Механическое оборудование: статическое и вращающееся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Электрика: приборы </a:t>
            </a:r>
            <a:br>
              <a:rPr lang="ru" sz="1200" dirty="0"/>
            </a:br>
            <a:r>
              <a:rPr lang="ru" sz="1200" dirty="0"/>
              <a:t>и телекоммуникации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Изоляция: огнезащита, покраска </a:t>
            </a:r>
            <a:br>
              <a:rPr lang="ru" sz="1200" dirty="0"/>
            </a:br>
            <a:r>
              <a:rPr lang="ru" sz="1200" dirty="0"/>
              <a:t>и покрытия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Подготовка площадки для скважин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6" name="Picture 2" descr="Home">
            <a:extLst>
              <a:ext uri="{FF2B5EF4-FFF2-40B4-BE49-F238E27FC236}">
                <a16:creationId xmlns:a16="http://schemas.microsoft.com/office/drawing/2014/main" id="{1421EE0F-F382-6697-6E6C-283267284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32768" y="1453134"/>
            <a:ext cx="1082797" cy="108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 close-up of a control panel&#10;&#10;AI-generated content may be incorrect.">
            <a:extLst>
              <a:ext uri="{FF2B5EF4-FFF2-40B4-BE49-F238E27FC236}">
                <a16:creationId xmlns:a16="http://schemas.microsoft.com/office/drawing/2014/main" id="{9F707773-D06B-8ED3-5467-C0901C4AF3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762" y="4586809"/>
            <a:ext cx="3073129" cy="199753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34A0B8-EAF3-482A-BFC1-6C2586E8E631}"/>
              </a:ext>
            </a:extLst>
          </p:cNvPr>
          <p:cNvSpPr/>
          <p:nvPr/>
        </p:nvSpPr>
        <p:spPr>
          <a:xfrm>
            <a:off x="468479" y="1186918"/>
            <a:ext cx="1794430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ТЕНГИЗ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72FC382F-F319-A920-AC55-8F29EFFF1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042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BAA83-6128-7758-460F-C9E3D52F5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9DEB466-9DB4-251D-F2E4-F20311800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91CE08-FCB1-900A-5E1E-5953707DDC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9488" y="296718"/>
            <a:ext cx="8612953" cy="6288233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0444CA-F8C5-E90C-1C9D-4C7017089B90}"/>
              </a:ext>
            </a:extLst>
          </p:cNvPr>
          <p:cNvSpPr/>
          <p:nvPr/>
        </p:nvSpPr>
        <p:spPr>
          <a:xfrm>
            <a:off x="465814" y="494998"/>
            <a:ext cx="11287233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FC4EF87C-7166-BB9B-0BEF-9C1D22FB66C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D877C8F5-CC1D-EB47-A28A-833390D0C01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C09FB0-BD3D-9144-14D6-5228DE85C853}"/>
              </a:ext>
            </a:extLst>
          </p:cNvPr>
          <p:cNvSpPr txBox="1"/>
          <p:nvPr/>
        </p:nvSpPr>
        <p:spPr>
          <a:xfrm>
            <a:off x="572655" y="187252"/>
            <a:ext cx="11012392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ru" sz="3600" b="1" dirty="0">
                <a:latin typeface="Arial"/>
              </a:rPr>
              <a:t>УСТАНОВКА ДЕГИДРИРОВАНИЯ ПРОПАНА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A81C470-75F5-E7CF-B61F-6AC9A38406BE}"/>
              </a:ext>
            </a:extLst>
          </p:cNvPr>
          <p:cNvSpPr/>
          <p:nvPr/>
        </p:nvSpPr>
        <p:spPr>
          <a:xfrm>
            <a:off x="8507550" y="1561984"/>
            <a:ext cx="3245498" cy="4740392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375C9A-1B35-549E-5291-E5A753863227}"/>
              </a:ext>
            </a:extLst>
          </p:cNvPr>
          <p:cNvSpPr txBox="1"/>
          <p:nvPr/>
        </p:nvSpPr>
        <p:spPr>
          <a:xfrm>
            <a:off x="8683159" y="1799272"/>
            <a:ext cx="317182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b="1" dirty="0">
                <a:latin typeface="Arial"/>
              </a:rPr>
              <a:t>Изготовление стальных конструкций</a:t>
            </a:r>
            <a:endParaRPr lang="en-US" sz="1600" b="1" dirty="0">
              <a:solidFill>
                <a:srgbClr val="FF0000"/>
              </a:solidFill>
              <a:latin typeface="Arial"/>
            </a:endParaRP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r>
              <a:rPr lang="ru" sz="1400" b="1" dirty="0">
                <a:latin typeface="Arial"/>
              </a:rPr>
              <a:t>Клиент: TianChen China National Chemical Engineering </a:t>
            </a:r>
            <a:br>
              <a:rPr lang="en-US" sz="1400" b="1" dirty="0">
                <a:latin typeface="Arial"/>
              </a:rPr>
            </a:br>
            <a:br>
              <a:rPr lang="en-US" sz="1400" b="1" dirty="0">
                <a:latin typeface="Arial"/>
              </a:rPr>
            </a:br>
            <a:r>
              <a:rPr lang="ru" sz="1400" b="1" dirty="0">
                <a:latin typeface="Arial"/>
              </a:rPr>
              <a:t>Corporation Владелец: KPI</a:t>
            </a: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400" dirty="0">
                <a:solidFill>
                  <a:srgbClr val="FF0000"/>
                </a:solidFill>
              </a:rPr>
            </a:br>
            <a:br>
              <a:rPr lang="en-US" sz="1400" dirty="0">
                <a:solidFill>
                  <a:srgbClr val="FF0000"/>
                </a:solidFill>
              </a:rPr>
            </a:br>
            <a:br>
              <a:rPr lang="en-US" sz="1400" dirty="0">
                <a:solidFill>
                  <a:srgbClr val="FF0000"/>
                </a:solidFill>
              </a:rPr>
            </a:b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B7B4E8D-F9BA-D665-9283-D932775CA564}"/>
              </a:ext>
            </a:extLst>
          </p:cNvPr>
          <p:cNvSpPr/>
          <p:nvPr/>
        </p:nvSpPr>
        <p:spPr>
          <a:xfrm>
            <a:off x="8659949" y="3727071"/>
            <a:ext cx="1410291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ТОО «Kazakhstan Petrochemical Industries Inc.»">
            <a:extLst>
              <a:ext uri="{FF2B5EF4-FFF2-40B4-BE49-F238E27FC236}">
                <a16:creationId xmlns:a16="http://schemas.microsoft.com/office/drawing/2014/main" id="{E3E0025F-75D1-E3CD-BB83-3A1057E9D1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6795" y="3799433"/>
            <a:ext cx="1245344" cy="59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C9C5966-E135-07D9-57C2-3550DDAEFAB4}"/>
              </a:ext>
            </a:extLst>
          </p:cNvPr>
          <p:cNvSpPr/>
          <p:nvPr/>
        </p:nvSpPr>
        <p:spPr>
          <a:xfrm>
            <a:off x="10188415" y="3727070"/>
            <a:ext cx="1410291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中国天辰工程有限公司- 抖音百科">
            <a:extLst>
              <a:ext uri="{FF2B5EF4-FFF2-40B4-BE49-F238E27FC236}">
                <a16:creationId xmlns:a16="http://schemas.microsoft.com/office/drawing/2014/main" id="{DA33ED1F-D242-562A-80C6-AC70DF5B1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5073" y="3783000"/>
            <a:ext cx="1196474" cy="5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Quality Shop Drawing and Steel Structural Shop Drawings – Shop Drawing  Service Company – Steel Detailing Structural Steel">
            <a:extLst>
              <a:ext uri="{FF2B5EF4-FFF2-40B4-BE49-F238E27FC236}">
                <a16:creationId xmlns:a16="http://schemas.microsoft.com/office/drawing/2014/main" id="{E92B20D1-10E0-8F65-DA0A-515EDBBCC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3159" y="4430733"/>
            <a:ext cx="2901888" cy="232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38AF007-188F-6C94-E2D4-CFBC756220F9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359D4D3E-D39D-916C-FD02-F9310498A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5015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E37B8-0D1F-CB8B-078B-AC92E0C75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E3A6466D-C74E-0693-626E-E8DBF9C7C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close-up of a factory&#10;&#10;AI-generated content may be incorrect.">
            <a:extLst>
              <a:ext uri="{FF2B5EF4-FFF2-40B4-BE49-F238E27FC236}">
                <a16:creationId xmlns:a16="http://schemas.microsoft.com/office/drawing/2014/main" id="{1320FDB9-B529-BD68-82F4-A1FB7DE756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435009" y="673566"/>
            <a:ext cx="10153027" cy="6284069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6415CD3-359F-07BB-37D5-E103EF2A14D2}"/>
              </a:ext>
            </a:extLst>
          </p:cNvPr>
          <p:cNvSpPr/>
          <p:nvPr/>
        </p:nvSpPr>
        <p:spPr>
          <a:xfrm>
            <a:off x="465814" y="494998"/>
            <a:ext cx="9638767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8B5EBC47-4085-340E-079E-92AC121A38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C15379DB-761B-D759-38E1-AFD2A91DAE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560C0F-5439-0DCA-F5F9-6A2E95152132}"/>
              </a:ext>
            </a:extLst>
          </p:cNvPr>
          <p:cNvSpPr/>
          <p:nvPr/>
        </p:nvSpPr>
        <p:spPr>
          <a:xfrm>
            <a:off x="8824685" y="2142836"/>
            <a:ext cx="2979342" cy="4142190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73FD6E-831D-360C-2560-2EF35829877B}"/>
              </a:ext>
            </a:extLst>
          </p:cNvPr>
          <p:cNvSpPr txBox="1"/>
          <p:nvPr/>
        </p:nvSpPr>
        <p:spPr>
          <a:xfrm>
            <a:off x="8977085" y="2300351"/>
            <a:ext cx="265749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b="1" dirty="0">
                <a:latin typeface="Arial"/>
              </a:rPr>
              <a:t>Инжиниринг, закупки, строительство</a:t>
            </a:r>
          </a:p>
          <a:p>
            <a:endParaRPr lang="en-US" sz="1600" b="1" dirty="0">
              <a:latin typeface="Arial"/>
            </a:endParaRPr>
          </a:p>
          <a:p>
            <a:r>
              <a:rPr lang="ru" sz="1400" b="1" dirty="0">
                <a:latin typeface="Arial"/>
              </a:rPr>
              <a:t>Клиент: НКОК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Детальное проектирование </a:t>
            </a:r>
            <a:br>
              <a:rPr lang="ru-RU" sz="1400" dirty="0"/>
            </a:b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Закупки</a:t>
            </a:r>
            <a:endParaRPr lang="ru-RU" sz="1400" dirty="0"/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Строительство: Трубопроводы / Конструкции / Электрооборудование и приборы КИП </a:t>
            </a:r>
            <a:br>
              <a:rPr lang="ru-RU" sz="1400" dirty="0"/>
            </a:b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Ввод в эксплуатацию</a:t>
            </a:r>
          </a:p>
          <a:p>
            <a:endParaRPr lang="en-US" sz="140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8143441-4D9C-423A-423B-4CCA9C705DD4}"/>
              </a:ext>
            </a:extLst>
          </p:cNvPr>
          <p:cNvSpPr/>
          <p:nvPr/>
        </p:nvSpPr>
        <p:spPr>
          <a:xfrm>
            <a:off x="9726043" y="3429000"/>
            <a:ext cx="1066691" cy="9451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215C377F-AFB4-1BFF-38A7-CBC6DF65B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87433" y="3437470"/>
            <a:ext cx="953003" cy="89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3A6A72-6A65-F733-4C42-39662CCEC65A}"/>
              </a:ext>
            </a:extLst>
          </p:cNvPr>
          <p:cNvSpPr txBox="1"/>
          <p:nvPr/>
        </p:nvSpPr>
        <p:spPr>
          <a:xfrm>
            <a:off x="572654" y="187252"/>
            <a:ext cx="9901381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-RU" sz="3600" b="1" dirty="0">
                <a:latin typeface="Arial"/>
              </a:rPr>
              <a:t>ПРИВЯЗКА ОБЪЕКТА К ЗАВОДУ</a:t>
            </a:r>
            <a:r>
              <a:rPr lang="en-US" sz="3600" b="1" dirty="0">
                <a:latin typeface="Arial"/>
              </a:rPr>
              <a:t> </a:t>
            </a:r>
            <a:r>
              <a:rPr lang="ru-RU" sz="3600" b="1" dirty="0">
                <a:latin typeface="Arial"/>
              </a:rPr>
              <a:t>(</a:t>
            </a:r>
            <a:r>
              <a:rPr lang="en-US" sz="3600" b="1" dirty="0">
                <a:latin typeface="Arial"/>
              </a:rPr>
              <a:t>BCMA</a:t>
            </a:r>
            <a:r>
              <a:rPr lang="ru-RU" sz="3600" b="1" dirty="0">
                <a:latin typeface="Arial"/>
              </a:rPr>
              <a:t>)</a:t>
            </a:r>
            <a:endParaRPr lang="en-US" sz="3600" b="1" dirty="0">
              <a:latin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89D93B-A7FD-8734-7FF7-55DCEE9494AB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84899955-38E9-0E04-D409-AB21A7C7C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2877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650B5-26A7-9FE9-E368-594DD7B73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51AB3011-7598-758C-0569-17CC0DE92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 white tank with a staircase&#10;&#10;AI-generated content may be incorrect.">
            <a:extLst>
              <a:ext uri="{FF2B5EF4-FFF2-40B4-BE49-F238E27FC236}">
                <a16:creationId xmlns:a16="http://schemas.microsoft.com/office/drawing/2014/main" id="{C3551785-DF6C-7C43-F9D1-9B09C30E3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3843" y="695535"/>
            <a:ext cx="8829680" cy="5975213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49DEF3-A28F-2350-AC4F-4A93DEE84807}"/>
              </a:ext>
            </a:extLst>
          </p:cNvPr>
          <p:cNvSpPr/>
          <p:nvPr/>
        </p:nvSpPr>
        <p:spPr>
          <a:xfrm>
            <a:off x="465815" y="482298"/>
            <a:ext cx="107101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5D021DFC-F02F-94CC-6DD9-6BE490C408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737E2A5D-169A-E480-CFDE-9CF16E5E4E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DE2FD-159E-97B9-5C44-5E0D152C2D8F}"/>
              </a:ext>
            </a:extLst>
          </p:cNvPr>
          <p:cNvSpPr/>
          <p:nvPr/>
        </p:nvSpPr>
        <p:spPr>
          <a:xfrm>
            <a:off x="7961745" y="2968647"/>
            <a:ext cx="3741907" cy="3405942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3AF4FA-8C35-51E1-3BF3-6693A1FBAB02}"/>
              </a:ext>
            </a:extLst>
          </p:cNvPr>
          <p:cNvSpPr txBox="1"/>
          <p:nvPr/>
        </p:nvSpPr>
        <p:spPr>
          <a:xfrm>
            <a:off x="8146473" y="3076852"/>
            <a:ext cx="350305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b="1" dirty="0">
                <a:latin typeface="Arial"/>
              </a:rPr>
              <a:t>Промышленное строительство</a:t>
            </a:r>
            <a:endParaRPr lang="ru-RU" sz="16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r>
              <a:rPr lang="ru" sz="1400" b="1" dirty="0">
                <a:latin typeface="Arial"/>
              </a:rPr>
              <a:t>Клиент: Тенгизшевройл (ТШО)</a:t>
            </a: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br>
              <a:rPr lang="ru-RU" sz="1400" dirty="0">
                <a:solidFill>
                  <a:srgbClr val="FF0000"/>
                </a:solidFill>
              </a:rPr>
            </a:br>
            <a:br>
              <a:rPr lang="ru-RU" sz="1400" dirty="0">
                <a:solidFill>
                  <a:srgbClr val="FF0000"/>
                </a:solidFill>
              </a:rPr>
            </a:br>
            <a:r>
              <a:rPr lang="ru" sz="1400" dirty="0">
                <a:solidFill>
                  <a:srgbClr val="FF0000"/>
                </a:solidFill>
              </a:rPr>
              <a:t>■</a:t>
            </a:r>
            <a:r>
              <a:rPr lang="ru" sz="1400" dirty="0"/>
              <a:t> Стальные конструкции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Гражданск</a:t>
            </a:r>
            <a:r>
              <a:rPr lang="ru-RU" sz="1400" dirty="0" err="1"/>
              <a:t>ое</a:t>
            </a:r>
            <a:r>
              <a:rPr lang="ru-RU" sz="1400" dirty="0"/>
              <a:t> строительство</a:t>
            </a:r>
            <a:r>
              <a:rPr lang="ru" sz="1400" dirty="0"/>
              <a:t> и архитектурные работы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Монтаж трубопроводов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Электромонтажные работы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Установка оборудования</a:t>
            </a:r>
          </a:p>
        </p:txBody>
      </p:sp>
      <p:pic>
        <p:nvPicPr>
          <p:cNvPr id="6" name="Picture 2" descr="Home">
            <a:extLst>
              <a:ext uri="{FF2B5EF4-FFF2-40B4-BE49-F238E27FC236}">
                <a16:creationId xmlns:a16="http://schemas.microsoft.com/office/drawing/2014/main" id="{670D5F62-D23B-9BEA-E0B0-F140C3216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2392" y="3835121"/>
            <a:ext cx="1210593" cy="121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98017885-F4F6-CE17-8A8E-8B0176B85F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E20EFF-64DD-2728-3C1A-93FC5E53B8AA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06D49B-CC9F-0F5D-AA84-378869D9D993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7C17AC-C507-B8E1-C92C-5CB9E50AC819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7FA789-28D7-5DAA-DE70-FCC7F08C78E8}"/>
              </a:ext>
            </a:extLst>
          </p:cNvPr>
          <p:cNvSpPr/>
          <p:nvPr/>
        </p:nvSpPr>
        <p:spPr>
          <a:xfrm>
            <a:off x="488348" y="1734285"/>
            <a:ext cx="1794430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ТЕНГИЗ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3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DDE5A8F1-AC04-635F-A4DD-ED4BF95EC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484" y="1663412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82B5CA6-F4DE-ADE8-A559-DE191577D266}"/>
              </a:ext>
            </a:extLst>
          </p:cNvPr>
          <p:cNvSpPr/>
          <p:nvPr/>
        </p:nvSpPr>
        <p:spPr>
          <a:xfrm>
            <a:off x="461485" y="1003406"/>
            <a:ext cx="2845134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7B3A1F-F62B-3D09-82F4-E7395CEE6684}"/>
              </a:ext>
            </a:extLst>
          </p:cNvPr>
          <p:cNvSpPr txBox="1"/>
          <p:nvPr/>
        </p:nvSpPr>
        <p:spPr>
          <a:xfrm>
            <a:off x="572655" y="187252"/>
            <a:ext cx="10603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3600" b="1" dirty="0">
                <a:latin typeface="Arial"/>
              </a:rPr>
              <a:t>ОБНОВЛЕНИЕ СИСТЕМЫ ВОДОСНАБЖЕНИЯ КАУСТИКА</a:t>
            </a:r>
          </a:p>
        </p:txBody>
      </p:sp>
    </p:spTree>
    <p:extLst>
      <p:ext uri="{BB962C8B-B14F-4D97-AF65-F5344CB8AC3E}">
        <p14:creationId xmlns:p14="http://schemas.microsoft.com/office/powerpoint/2010/main" val="3031158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3B17E-7932-2DE4-BA6E-83A14DF26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5236459-052F-14B3-630E-EC9827608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n aerial view of a factory&#10;&#10;AI-generated content may be incorrect.">
            <a:extLst>
              <a:ext uri="{FF2B5EF4-FFF2-40B4-BE49-F238E27FC236}">
                <a16:creationId xmlns:a16="http://schemas.microsoft.com/office/drawing/2014/main" id="{13BFAA35-9EA4-E722-0106-837FFB8B97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002" y="581928"/>
            <a:ext cx="9942945" cy="6154041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B1416C8-D230-3A04-37E7-5B2AC13E9CF7}"/>
              </a:ext>
            </a:extLst>
          </p:cNvPr>
          <p:cNvSpPr/>
          <p:nvPr/>
        </p:nvSpPr>
        <p:spPr>
          <a:xfrm>
            <a:off x="465815" y="494998"/>
            <a:ext cx="1115353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3ACA213B-65C7-B70E-9FE3-F3CE568691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93EFC8AD-DCD0-87F0-BA29-BF62D1B3CE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DBE6B3-C4F0-66B7-FC78-3D3554F60B0C}"/>
              </a:ext>
            </a:extLst>
          </p:cNvPr>
          <p:cNvSpPr txBox="1"/>
          <p:nvPr/>
        </p:nvSpPr>
        <p:spPr>
          <a:xfrm>
            <a:off x="572654" y="187252"/>
            <a:ext cx="10871319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ru-RU" sz="3600" b="1" dirty="0">
                <a:latin typeface="Arial"/>
              </a:rPr>
              <a:t>МОДЕРНИЗАЦИЯ ДЕЙСТВУЮЩЕГО ЗАВОДА</a:t>
            </a:r>
            <a:endParaRPr lang="ru" sz="3600" b="1" dirty="0">
              <a:latin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C01EED-5DEB-C4AA-30C0-19AF928715FC}"/>
              </a:ext>
            </a:extLst>
          </p:cNvPr>
          <p:cNvSpPr/>
          <p:nvPr/>
        </p:nvSpPr>
        <p:spPr>
          <a:xfrm>
            <a:off x="8274458" y="1228966"/>
            <a:ext cx="3734662" cy="532990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5818D7-9B10-2C35-5BAB-683B0B1293DC}"/>
              </a:ext>
            </a:extLst>
          </p:cNvPr>
          <p:cNvSpPr txBox="1"/>
          <p:nvPr/>
        </p:nvSpPr>
        <p:spPr>
          <a:xfrm>
            <a:off x="8318911" y="1262428"/>
            <a:ext cx="354956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200" b="1" dirty="0">
                <a:latin typeface="Arial"/>
              </a:rPr>
              <a:t>Клиент: НКОК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Подъездные пути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Подготовка земли и временное ограждение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Траншеи и фундаменты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Бетонные работы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Стальные конструкции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Подземные и надземные трубопроводы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Архитектурные работы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-RU" sz="1200" dirty="0"/>
              <a:t>Опоры трубопроводов</a:t>
            </a:r>
            <a:endParaRPr lang="ru" sz="1200" dirty="0"/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>
                <a:solidFill>
                  <a:srgbClr val="002060"/>
                </a:solidFill>
              </a:rPr>
              <a:t>Металлокнтрукции, </a:t>
            </a:r>
            <a:r>
              <a:rPr lang="ru" sz="1200" dirty="0"/>
              <a:t>архитектурные работы</a:t>
            </a:r>
          </a:p>
          <a:p>
            <a:r>
              <a:rPr lang="ru" sz="1200" dirty="0"/>
              <a:t> гражданское строительство </a:t>
            </a:r>
          </a:p>
          <a:p>
            <a:r>
              <a:rPr lang="ru" sz="1200" dirty="0"/>
              <a:t> </a:t>
            </a:r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Покраска, изоляция, облицовка и огнезащита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Статическое и вращающееся оборудование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Отопление, вентиляция и кондиционирование воздуха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Телекоммуникации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Установка оборудования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Испытание под давлением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Строительные леса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Ввод в эксплуатацию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" sz="1200" dirty="0"/>
              <a:t>Электрооборудование</a:t>
            </a:r>
          </a:p>
          <a:p>
            <a:r>
              <a:rPr lang="ru" sz="1200" dirty="0">
                <a:solidFill>
                  <a:srgbClr val="FF0000"/>
                </a:solidFill>
              </a:rPr>
              <a:t>■ </a:t>
            </a:r>
            <a:r>
              <a:rPr lang="ru-RU" sz="1200" dirty="0"/>
              <a:t>Эксплуатационная поддержка</a:t>
            </a:r>
            <a:endParaRPr lang="ru" sz="120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55B2823-DC8A-BC2A-9CFF-3530AA991206}"/>
              </a:ext>
            </a:extLst>
          </p:cNvPr>
          <p:cNvSpPr/>
          <p:nvPr/>
        </p:nvSpPr>
        <p:spPr>
          <a:xfrm>
            <a:off x="9518266" y="1654411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6ACDB8CB-F463-E82F-50C9-E9A584510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79656" y="1662881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50DA7DDF-9D43-8BED-18BF-D0B58AF9AE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DC91A6-E390-1897-39D8-EE7F54D6A7C1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</a:t>
            </a:r>
            <a:r>
              <a:rPr lang="ru-RU" sz="3300" b="1" dirty="0">
                <a:solidFill>
                  <a:srgbClr val="241F21"/>
                </a:solidFill>
                <a:latin typeface="Arial"/>
              </a:rPr>
              <a:t>6</a:t>
            </a:r>
            <a:r>
              <a:rPr lang="en-US" sz="3300" b="1" dirty="0">
                <a:solidFill>
                  <a:srgbClr val="241F21"/>
                </a:solidFill>
                <a:latin typeface="Arial"/>
              </a:rPr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03C5E4-04F3-1839-5228-DBAA255602F1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D26664-391A-C948-22BD-B179836C1CE4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98B819-3615-3698-36B2-60ECCC07D8FA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D0D316E7-230A-082B-10A1-2EF94B060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808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ACA6C-671C-CFAC-0EA1-E46CF906E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2D077EF4-06C7-1CA4-3851-6092A3A48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3673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232A77-C11B-B0BE-D026-2C754DA1B288}"/>
              </a:ext>
            </a:extLst>
          </p:cNvPr>
          <p:cNvSpPr/>
          <p:nvPr/>
        </p:nvSpPr>
        <p:spPr>
          <a:xfrm>
            <a:off x="492249" y="863298"/>
            <a:ext cx="739560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FEC6F1-4F61-E6A2-4E88-2F3D54935EAD}"/>
              </a:ext>
            </a:extLst>
          </p:cNvPr>
          <p:cNvSpPr txBox="1"/>
          <p:nvPr/>
        </p:nvSpPr>
        <p:spPr>
          <a:xfrm>
            <a:off x="646545" y="540132"/>
            <a:ext cx="739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3600" b="1" dirty="0">
                <a:solidFill>
                  <a:srgbClr val="242424"/>
                </a:solidFill>
                <a:latin typeface="Segoe UI" panose="020B0502040204020203" pitchFamily="34" charset="0"/>
              </a:rPr>
              <a:t>ПРЕИМУЩЕСТВА </a:t>
            </a:r>
            <a:r>
              <a:rPr lang="en-US" sz="3600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ISKER GROUP</a:t>
            </a:r>
            <a:endParaRPr lang="en-US" sz="1100" dirty="0">
              <a:latin typeface="Ubuntu" panose="020B0504030602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503836-EA79-1726-B58A-E82C53343DD9}"/>
              </a:ext>
            </a:extLst>
          </p:cNvPr>
          <p:cNvSpPr txBox="1"/>
          <p:nvPr/>
        </p:nvSpPr>
        <p:spPr>
          <a:xfrm>
            <a:off x="646545" y="1394073"/>
            <a:ext cx="9059430" cy="4477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" sz="1600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ru" sz="1600" b="1" dirty="0">
                <a:latin typeface="Ubuntu" panose="020B0504030602030204" pitchFamily="34" charset="0"/>
              </a:rPr>
              <a:t> </a:t>
            </a:r>
            <a:r>
              <a:rPr lang="ru" sz="1600" dirty="0">
                <a:latin typeface="Ubuntu" panose="020B0504030602030204" pitchFamily="34" charset="0"/>
              </a:rPr>
              <a:t>100% казахстанский капитал. </a:t>
            </a:r>
            <a:br>
              <a:rPr lang="en-US" sz="1600" b="1" dirty="0">
                <a:latin typeface="Ubuntu" panose="020B0504030602030204" pitchFamily="34" charset="0"/>
              </a:rPr>
            </a:br>
            <a:r>
              <a:rPr lang="ru" sz="1600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1600" dirty="0">
                <a:latin typeface="Ubuntu" panose="020B0504030602030204" pitchFamily="34" charset="0"/>
              </a:rPr>
              <a:t>Лицензия 1 категории на проектирование и строительство.</a:t>
            </a:r>
          </a:p>
          <a:p>
            <a:pPr>
              <a:lnSpc>
                <a:spcPct val="150000"/>
              </a:lnSpc>
            </a:pPr>
            <a:r>
              <a:rPr lang="ru" sz="16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1600" dirty="0">
                <a:latin typeface="Ubuntu" panose="020B0504030602030204" pitchFamily="34" charset="0"/>
              </a:rPr>
              <a:t>Головной офис находится в Атырау, имеются региональные офисы и филиалы </a:t>
            </a:r>
            <a:br>
              <a:rPr lang="ru" sz="1600" dirty="0">
                <a:latin typeface="Ubuntu" panose="020B0504030602030204" pitchFamily="34" charset="0"/>
              </a:rPr>
            </a:br>
            <a:r>
              <a:rPr lang="ru" sz="1600" dirty="0">
                <a:latin typeface="Ubuntu" panose="020B0504030602030204" pitchFamily="34" charset="0"/>
              </a:rPr>
              <a:t>по всему Казахстану.</a:t>
            </a:r>
          </a:p>
          <a:p>
            <a:pPr>
              <a:lnSpc>
                <a:spcPct val="150000"/>
              </a:lnSpc>
            </a:pPr>
            <a:r>
              <a:rPr lang="ru" sz="16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1600" dirty="0">
                <a:latin typeface="Ubuntu" panose="020B0504030602030204" pitchFamily="34" charset="0"/>
              </a:rPr>
              <a:t>20-летний опыт реализации крупномасштабных проектов в нефтяной, газовой и нефтехимической промышленности, более 100 успешно завершенных проектов.</a:t>
            </a:r>
          </a:p>
          <a:p>
            <a:pPr>
              <a:lnSpc>
                <a:spcPct val="150000"/>
              </a:lnSpc>
            </a:pPr>
            <a:r>
              <a:rPr lang="ru" sz="16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1600" dirty="0">
                <a:latin typeface="Ubuntu" panose="020B0504030602030204" pitchFamily="34" charset="0"/>
              </a:rPr>
              <a:t>Наличие местных производственных мощностей, офисов и баз.</a:t>
            </a:r>
          </a:p>
          <a:p>
            <a:pPr>
              <a:lnSpc>
                <a:spcPct val="150000"/>
              </a:lnSpc>
            </a:pPr>
            <a:r>
              <a:rPr lang="ru" sz="16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1600" dirty="0">
                <a:latin typeface="Ubuntu" panose="020B0504030602030204" pitchFamily="34" charset="0"/>
              </a:rPr>
              <a:t>98% местной рабочей силы.</a:t>
            </a:r>
          </a:p>
          <a:p>
            <a:pPr>
              <a:lnSpc>
                <a:spcPct val="150000"/>
              </a:lnSpc>
            </a:pPr>
            <a:r>
              <a:rPr lang="ru" sz="16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1600" dirty="0">
                <a:latin typeface="Ubuntu" panose="020B0504030602030204" pitchFamily="34" charset="0"/>
              </a:rPr>
              <a:t>Подтвержденное знание стандартов ГОСТ и СНИП в Казахстане.</a:t>
            </a:r>
          </a:p>
          <a:p>
            <a:pPr>
              <a:lnSpc>
                <a:spcPct val="150000"/>
              </a:lnSpc>
            </a:pPr>
            <a:r>
              <a:rPr lang="ru" sz="16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1600" dirty="0">
                <a:latin typeface="Ubuntu" panose="020B0504030602030204" pitchFamily="34" charset="0"/>
              </a:rPr>
              <a:t>Опыт работы как с европейскими клиентами (Shell, Exxon, Agipeni , Total), </a:t>
            </a:r>
            <a:br>
              <a:rPr lang="ru" sz="1600" dirty="0">
                <a:latin typeface="Ubuntu" panose="020B0504030602030204" pitchFamily="34" charset="0"/>
              </a:rPr>
            </a:br>
            <a:r>
              <a:rPr lang="ru" sz="1600" dirty="0">
                <a:latin typeface="Ubuntu" panose="020B0504030602030204" pitchFamily="34" charset="0"/>
              </a:rPr>
              <a:t>так и с китайскими клиентами (Sinopec, CNECC, TCC, Hualu) в регионе Карабатан.</a:t>
            </a:r>
          </a:p>
          <a:p>
            <a:pPr>
              <a:lnSpc>
                <a:spcPct val="150000"/>
              </a:lnSpc>
            </a:pPr>
            <a:r>
              <a:rPr lang="ru" sz="1600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1600" dirty="0">
                <a:latin typeface="Ubuntu" panose="020B0504030602030204" pitchFamily="34" charset="0"/>
              </a:rPr>
              <a:t>Парк современного оборудования и техники.</a:t>
            </a:r>
          </a:p>
        </p:txBody>
      </p:sp>
      <p:pic>
        <p:nvPicPr>
          <p:cNvPr id="12" name="Picture 11" descr="A person wearing a hard hat and holding a tablet&#10;&#10;AI-generated content may be incorrect.">
            <a:extLst>
              <a:ext uri="{FF2B5EF4-FFF2-40B4-BE49-F238E27FC236}">
                <a16:creationId xmlns:a16="http://schemas.microsoft.com/office/drawing/2014/main" id="{94501CEA-EF04-5E87-84C7-19E9949AE8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3627" y="789703"/>
            <a:ext cx="3778374" cy="606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798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ABF7E-E3BA-8885-C453-F5D5A556F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8E5A3D74-D65E-348B-388E-C0C78C50D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 collage of a factory&#10;&#10;AI-generated content may be incorrect.">
            <a:extLst>
              <a:ext uri="{FF2B5EF4-FFF2-40B4-BE49-F238E27FC236}">
                <a16:creationId xmlns:a16="http://schemas.microsoft.com/office/drawing/2014/main" id="{A4A9B0D4-F84B-0441-7E50-9C4CE4BD4D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01" y="514860"/>
            <a:ext cx="9268489" cy="6272164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E528FB9-1D39-39C1-3C75-C9F8079F2AED}"/>
              </a:ext>
            </a:extLst>
          </p:cNvPr>
          <p:cNvSpPr/>
          <p:nvPr/>
        </p:nvSpPr>
        <p:spPr>
          <a:xfrm>
            <a:off x="247651" y="494998"/>
            <a:ext cx="11649798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4E681B8D-C39C-3A04-1129-6304741258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7E952E5-B92F-8BE9-6FF2-FB2EF1DFF224}"/>
              </a:ext>
            </a:extLst>
          </p:cNvPr>
          <p:cNvSpPr/>
          <p:nvPr/>
        </p:nvSpPr>
        <p:spPr>
          <a:xfrm>
            <a:off x="256265" y="12433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АКСАЙ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0965280B-E80C-890E-D343-DB5A9347E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40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39835E44-C61B-D84E-15F9-484763A045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4BFC3B-900C-F7D3-A74D-41F0FC591632}"/>
              </a:ext>
            </a:extLst>
          </p:cNvPr>
          <p:cNvSpPr txBox="1"/>
          <p:nvPr/>
        </p:nvSpPr>
        <p:spPr>
          <a:xfrm>
            <a:off x="247650" y="111052"/>
            <a:ext cx="11791949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НОВЫЙ КОМПЛЕКС НЕЙТРАЛИЗАЦИИ КАУСТИКА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5584F9-AF26-D203-5641-FB76E896D07F}"/>
              </a:ext>
            </a:extLst>
          </p:cNvPr>
          <p:cNvSpPr/>
          <p:nvPr/>
        </p:nvSpPr>
        <p:spPr>
          <a:xfrm>
            <a:off x="8274458" y="1228967"/>
            <a:ext cx="3622991" cy="444793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F53BA2-EFD9-CC6D-3F98-22EB092C13E1}"/>
              </a:ext>
            </a:extLst>
          </p:cNvPr>
          <p:cNvSpPr txBox="1"/>
          <p:nvPr/>
        </p:nvSpPr>
        <p:spPr>
          <a:xfrm>
            <a:off x="8411622" y="1265455"/>
            <a:ext cx="348582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b="1" dirty="0">
                <a:latin typeface="Arial"/>
              </a:rPr>
              <a:t>Промышленное строительство</a:t>
            </a:r>
            <a:endParaRPr lang="ru-RU" sz="16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r>
              <a:rPr lang="ru" sz="1400" b="1" dirty="0">
                <a:latin typeface="Arial"/>
              </a:rPr>
              <a:t>Клиент: КПО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Установка резервуара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Монтаж заземляющего и осветительного кабеля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Электрические, контрольно-измерительные приборы и врезки трубопроводов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Установка оборудования </a:t>
            </a:r>
            <a:br>
              <a:rPr lang="en-US" sz="1400" dirty="0"/>
            </a:b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Изготовление и монтаж основных стальных конструкций</a:t>
            </a:r>
          </a:p>
        </p:txBody>
      </p:sp>
      <p:pic>
        <p:nvPicPr>
          <p:cNvPr id="5" name="Picture 4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554545AB-C82A-ED37-CDDE-832A00F632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FC2D6E-3083-B1C9-3954-6F3BDB2D3007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648CFF-FDC9-EDF4-9DCC-85F6C1D43E9A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6EBAB1-A978-4AB1-A74D-943979D789D2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4CCF0C6-FF19-80F6-CD08-FB03C1A86895}"/>
              </a:ext>
            </a:extLst>
          </p:cNvPr>
          <p:cNvSpPr/>
          <p:nvPr/>
        </p:nvSpPr>
        <p:spPr>
          <a:xfrm>
            <a:off x="9373990" y="2178265"/>
            <a:ext cx="1335015" cy="11329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ue and yellow logo&#10;&#10;AI-generated content may be incorrect.">
            <a:extLst>
              <a:ext uri="{FF2B5EF4-FFF2-40B4-BE49-F238E27FC236}">
                <a16:creationId xmlns:a16="http://schemas.microsoft.com/office/drawing/2014/main" id="{9C5F64CD-46F8-174A-DA9A-8D1CF01507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5517" y="2309414"/>
            <a:ext cx="1132965" cy="88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3816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F502F-01F4-E23A-C549-32C9ED3FC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A82AE66F-E671-5207-AEFC-A80AFC6AE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crane in a factory&#10;&#10;AI-generated content may be incorrect.">
            <a:extLst>
              <a:ext uri="{FF2B5EF4-FFF2-40B4-BE49-F238E27FC236}">
                <a16:creationId xmlns:a16="http://schemas.microsoft.com/office/drawing/2014/main" id="{1432C489-E228-3709-6C22-99FFDB5742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2221" y="687085"/>
            <a:ext cx="8984697" cy="6080117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F0A558D-D705-CB01-A83C-0FBE0A55E4A1}"/>
              </a:ext>
            </a:extLst>
          </p:cNvPr>
          <p:cNvSpPr/>
          <p:nvPr/>
        </p:nvSpPr>
        <p:spPr>
          <a:xfrm>
            <a:off x="465815" y="494998"/>
            <a:ext cx="11163294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9567775D-DD73-7815-0EF1-6D1C51EE77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690E5AB2-9C94-33B9-4EA3-6377122F17D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E3CC38-061A-4A8B-8BEB-F40BA87D8229}"/>
              </a:ext>
            </a:extLst>
          </p:cNvPr>
          <p:cNvSpPr txBox="1"/>
          <p:nvPr/>
        </p:nvSpPr>
        <p:spPr>
          <a:xfrm>
            <a:off x="797287" y="208769"/>
            <a:ext cx="11629110" cy="621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-RU" sz="3200" b="1" dirty="0">
                <a:latin typeface="Arial"/>
              </a:rPr>
              <a:t>СТРОИТЕЛЬСТВО И ЗАМЕНА ПРОБКОУЛОВИТЕЛЯ</a:t>
            </a:r>
            <a:endParaRPr lang="en-US" sz="3200" b="1" dirty="0">
              <a:latin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7CF884-5CE8-8F27-CC8A-969BBDA1D1A7}"/>
              </a:ext>
            </a:extLst>
          </p:cNvPr>
          <p:cNvSpPr/>
          <p:nvPr/>
        </p:nvSpPr>
        <p:spPr>
          <a:xfrm>
            <a:off x="7178788" y="1228967"/>
            <a:ext cx="4800776" cy="4334566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330B96-864A-5462-D940-9D031B716B80}"/>
              </a:ext>
            </a:extLst>
          </p:cNvPr>
          <p:cNvSpPr txBox="1"/>
          <p:nvPr/>
        </p:nvSpPr>
        <p:spPr>
          <a:xfrm>
            <a:off x="7420404" y="1346994"/>
            <a:ext cx="4329981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b="1" dirty="0">
                <a:latin typeface="Arial"/>
              </a:rPr>
              <a:t>Инжиниринг, закупки, строительство</a:t>
            </a:r>
          </a:p>
          <a:p>
            <a:endParaRPr lang="en-US" sz="1400" b="1" dirty="0">
              <a:latin typeface="Arial"/>
            </a:endParaRPr>
          </a:p>
          <a:p>
            <a:r>
              <a:rPr lang="ru" sz="1400" b="1" dirty="0">
                <a:latin typeface="Arial"/>
              </a:rPr>
              <a:t>Клиент: НКОК</a:t>
            </a:r>
          </a:p>
          <a:p>
            <a:r>
              <a:rPr lang="ru" sz="1400" b="1" dirty="0">
                <a:latin typeface="Arial"/>
              </a:rPr>
              <a:t>Заказчик: Казахстан, компания «Caspian Offshore Industries»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Изготовление крупногабаритных трубопроводных узлов (24-27 м).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Изготовление 42-дюймового трубопровода с оболочкой из сплава Inconel 625, толщиной стенки 44 мм и диаметром более 8000 дюймов.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Подготовка и капитальный ремонт на месте без остановки производства, с досрочным завершением проекта.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625D8CB-6503-1BE0-32BC-F6F6FAE4976E}"/>
              </a:ext>
            </a:extLst>
          </p:cNvPr>
          <p:cNvSpPr/>
          <p:nvPr/>
        </p:nvSpPr>
        <p:spPr>
          <a:xfrm>
            <a:off x="9076223" y="2648990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F2245CD0-13E9-DE15-51F4-429FE256A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7613" y="2657460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777443BC-E01B-3238-9EB1-1FFFCB62CB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5019B1-BD4C-F892-80FF-92CBED28DA6E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$45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970925-D30E-1496-E692-4C5B75A51D72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2000" b="1" dirty="0">
                <a:solidFill>
                  <a:srgbClr val="241F21"/>
                </a:solidFill>
                <a:latin typeface="Arial"/>
              </a:rPr>
              <a:t>млн.</a:t>
            </a:r>
            <a:endParaRPr lang="en-US" sz="20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D809DB-33F3-AFAA-CC12-ACC7940DD682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1400" b="1" dirty="0">
                <a:solidFill>
                  <a:srgbClr val="241F21"/>
                </a:solidFill>
                <a:latin typeface="Arial"/>
              </a:rPr>
              <a:t>бюджет</a:t>
            </a:r>
            <a:endParaRPr lang="en-US" sz="14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9D7A951-9B67-84A4-D0EA-0B97D1CEB134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0EA6620D-D8A6-3046-4BBB-BA504967D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0994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20495-38D1-7F5A-872E-B8234A6E4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6D5EEAEB-4F27-0042-1D44-CF9B1E4A1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3673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A923E3-762E-C2E7-2F08-E9033034C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0" r="-1" b="2413"/>
          <a:stretch>
            <a:fillRect/>
          </a:stretch>
        </p:blipFill>
        <p:spPr>
          <a:xfrm>
            <a:off x="161151" y="1363809"/>
            <a:ext cx="8121524" cy="5363281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051B07-C4D7-9EC8-7052-85808B74A415}"/>
              </a:ext>
            </a:extLst>
          </p:cNvPr>
          <p:cNvSpPr/>
          <p:nvPr/>
        </p:nvSpPr>
        <p:spPr>
          <a:xfrm>
            <a:off x="465815" y="494998"/>
            <a:ext cx="1090952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96744E-5CDB-9073-5B1D-55FB690B16DF}"/>
              </a:ext>
            </a:extLst>
          </p:cNvPr>
          <p:cNvSpPr/>
          <p:nvPr/>
        </p:nvSpPr>
        <p:spPr>
          <a:xfrm>
            <a:off x="7053693" y="1770988"/>
            <a:ext cx="4708496" cy="4779212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12196D-E20A-91EE-511B-D94705C3598C}"/>
              </a:ext>
            </a:extLst>
          </p:cNvPr>
          <p:cNvSpPr txBox="1"/>
          <p:nvPr/>
        </p:nvSpPr>
        <p:spPr>
          <a:xfrm>
            <a:off x="7180631" y="1827219"/>
            <a:ext cx="470849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b="1" dirty="0">
                <a:latin typeface="Arial"/>
              </a:rPr>
              <a:t>Инжиниринг, закупки, строительство</a:t>
            </a:r>
          </a:p>
          <a:p>
            <a:endParaRPr lang="en-US" sz="1400" b="1" dirty="0">
              <a:latin typeface="Arial"/>
            </a:endParaRPr>
          </a:p>
          <a:p>
            <a:r>
              <a:rPr lang="ru" sz="1400" b="1" dirty="0">
                <a:latin typeface="Arial"/>
              </a:rPr>
              <a:t>   	     Клиент: НКОК</a:t>
            </a:r>
          </a:p>
          <a:p>
            <a:r>
              <a:rPr lang="ru" sz="1400" b="1" dirty="0">
                <a:latin typeface="Arial"/>
              </a:rPr>
              <a:t>	     Заказчик: Казахстан, компания </a:t>
            </a:r>
            <a:br>
              <a:rPr lang="ru" sz="1400" b="1" dirty="0">
                <a:latin typeface="Arial"/>
              </a:rPr>
            </a:br>
            <a:r>
              <a:rPr lang="ru" sz="1400" b="1" dirty="0">
                <a:latin typeface="Arial"/>
              </a:rPr>
              <a:t>	     «Caspian Offshore Industries»</a:t>
            </a:r>
          </a:p>
          <a:p>
            <a:br>
              <a:rPr lang="ru" sz="1400" dirty="0">
                <a:solidFill>
                  <a:srgbClr val="FF0000"/>
                </a:solidFill>
              </a:rPr>
            </a:br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Инжиниринг:</a:t>
            </a:r>
          </a:p>
          <a:p>
            <a:r>
              <a:rPr lang="ru" sz="1400" dirty="0"/>
              <a:t>Детальное проектирование и модификация существующих технологических систем.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Закупки:</a:t>
            </a:r>
          </a:p>
          <a:p>
            <a:r>
              <a:rPr lang="ru" sz="1400" dirty="0"/>
              <a:t>Поставка трубопроводов, клапанов, опор и механических изделий.</a:t>
            </a:r>
          </a:p>
          <a:p>
            <a:r>
              <a:rPr lang="ru" sz="1400" dirty="0">
                <a:solidFill>
                  <a:srgbClr val="FF0000"/>
                </a:solidFill>
              </a:rPr>
              <a:t>■ </a:t>
            </a:r>
            <a:r>
              <a:rPr lang="ru" sz="1400" dirty="0"/>
              <a:t>Строительство: </a:t>
            </a:r>
            <a:br>
              <a:rPr lang="en-US" sz="1400" dirty="0"/>
            </a:br>
            <a:r>
              <a:rPr lang="ru" sz="1400" dirty="0"/>
              <a:t>— Врезки в действующие технологические линии.</a:t>
            </a:r>
          </a:p>
          <a:p>
            <a:r>
              <a:rPr lang="ru" sz="1400" dirty="0"/>
              <a:t>— Монтаж новых трубопроводов из ПНД и углеродистой стали.</a:t>
            </a:r>
          </a:p>
          <a:p>
            <a:r>
              <a:rPr lang="ru" sz="1400" dirty="0"/>
              <a:t>— </a:t>
            </a:r>
            <a:r>
              <a:rPr lang="ru-RU" sz="1400" dirty="0"/>
              <a:t>Монтаж строительных и механических опор</a:t>
            </a:r>
            <a:r>
              <a:rPr lang="ru" sz="1400" dirty="0"/>
              <a:t>.</a:t>
            </a:r>
          </a:p>
          <a:p>
            <a:r>
              <a:rPr lang="ru" sz="1400" dirty="0"/>
              <a:t>— Электромонтажные и контрольно-измерительные работы для систем управления и контроля.</a:t>
            </a:r>
          </a:p>
          <a:p>
            <a:r>
              <a:rPr lang="ru" sz="1400" dirty="0"/>
              <a:t>— Помощь в пусконаладочных работах и вводе в эксплуатацию модифицированных систем.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54982DB-98A2-0654-9E46-6A26CCA76AA1}"/>
              </a:ext>
            </a:extLst>
          </p:cNvPr>
          <p:cNvSpPr/>
          <p:nvPr/>
        </p:nvSpPr>
        <p:spPr>
          <a:xfrm>
            <a:off x="7198462" y="2257764"/>
            <a:ext cx="951783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76E66451-143B-EB38-A547-E27E0E31A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8212" y="2266234"/>
            <a:ext cx="769669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698213E-4B65-0482-7BBB-00CD6DA90D98}"/>
              </a:ext>
            </a:extLst>
          </p:cNvPr>
          <p:cNvSpPr/>
          <p:nvPr/>
        </p:nvSpPr>
        <p:spPr>
          <a:xfrm>
            <a:off x="465815" y="177098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Arial"/>
              </a:rPr>
              <a:t>КАРАБАТАН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5996F89F-FAA7-EE2F-85C4-59BE1B8EF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1" y="170011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73F6E15-9397-2067-2D00-68B2347E1243}"/>
              </a:ext>
            </a:extLst>
          </p:cNvPr>
          <p:cNvSpPr/>
          <p:nvPr/>
        </p:nvSpPr>
        <p:spPr>
          <a:xfrm>
            <a:off x="480361" y="1144534"/>
            <a:ext cx="1003062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313C8F-EBBB-3A19-FCAA-D852092C2089}"/>
              </a:ext>
            </a:extLst>
          </p:cNvPr>
          <p:cNvSpPr txBox="1"/>
          <p:nvPr/>
        </p:nvSpPr>
        <p:spPr>
          <a:xfrm>
            <a:off x="572655" y="187252"/>
            <a:ext cx="10802689" cy="1341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-RU" sz="3600" b="1" dirty="0">
                <a:latin typeface="Arial"/>
              </a:rPr>
              <a:t>МОДИФИКАЦИЯ ДЕЙСТВУЮЩЕЙ УСТАНОВКИ СЖИЖЕННЫХ УГЛЕВОДОРОДНЫХ ГАЗОВ</a:t>
            </a:r>
            <a:endParaRPr lang="en-US" sz="3600" b="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1757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EDC81-9E44-D138-54B6-63DBD25A1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ey Background Images: 900+ Free Images on Unsplash">
            <a:extLst>
              <a:ext uri="{FF2B5EF4-FFF2-40B4-BE49-F238E27FC236}">
                <a16:creationId xmlns:a16="http://schemas.microsoft.com/office/drawing/2014/main" id="{9FDFCDB8-4AC5-B5DD-35C6-CE4C7F3DAC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485777" y="485775"/>
            <a:ext cx="6858002" cy="588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3C89AE-1D89-E7A0-BA30-DED17E5E5B55}"/>
              </a:ext>
            </a:extLst>
          </p:cNvPr>
          <p:cNvSpPr txBox="1"/>
          <p:nvPr/>
        </p:nvSpPr>
        <p:spPr>
          <a:xfrm>
            <a:off x="395685" y="1003162"/>
            <a:ext cx="523211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" sz="1400" b="1" dirty="0">
                <a:solidFill>
                  <a:srgbClr val="000000"/>
                </a:solidFill>
                <a:latin typeface="Ubuntu" panose="020B0504030602030204" pitchFamily="34" charset="0"/>
              </a:rPr>
              <a:t>Группа компаний ISKER</a:t>
            </a:r>
            <a:r>
              <a:rPr lang="ru" sz="1400" dirty="0">
                <a:solidFill>
                  <a:srgbClr val="000000"/>
                </a:solidFill>
                <a:latin typeface="Ubuntu" panose="020B0504030602030204" pitchFamily="34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Ubuntu" panose="020B0504030602030204" pitchFamily="34" charset="0"/>
              </a:rPr>
              <a:t>владеет и эксплуатирует один из крупнейших и наиболее оснащенных парков строительной техники в регионе, что позволяет компании эффективно и с высокой точностью реализовывать сложные проекты.</a:t>
            </a:r>
            <a:endParaRPr lang="en-US" sz="14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endParaRPr lang="en-US" sz="14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r>
              <a:rPr lang="ru" sz="1400" dirty="0">
                <a:solidFill>
                  <a:srgbClr val="000000"/>
                </a:solidFill>
                <a:latin typeface="Ubuntu" panose="020B0504030602030204" pitchFamily="34" charset="0"/>
              </a:rPr>
              <a:t>Автопарк включает в себя широкий спектр техники, такие как экскаваторы, бульдозеры, колесные погрузчики и грейдеры для земляных работ; мобильные и башенные краны для подъемных работ; бетоносмесительные установки, бетоносмесители и насосы для общестроительных работ;  а также сваебойные установки и буровые машины </a:t>
            </a:r>
            <a:br>
              <a:rPr lang="en-US" sz="1400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r>
              <a:rPr lang="ru" sz="1400" dirty="0">
                <a:solidFill>
                  <a:srgbClr val="000000"/>
                </a:solidFill>
                <a:latin typeface="Ubuntu" panose="020B0504030602030204" pitchFamily="34" charset="0"/>
              </a:rPr>
              <a:t>для работ по устройству фундаментов глубокого заложения.</a:t>
            </a:r>
          </a:p>
          <a:p>
            <a:pPr>
              <a:buNone/>
            </a:pPr>
            <a:endParaRPr lang="en-US" sz="14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r>
              <a:rPr lang="ru" sz="1400" dirty="0">
                <a:solidFill>
                  <a:srgbClr val="000000"/>
                </a:solidFill>
                <a:latin typeface="Ubuntu" panose="020B0504030602030204" pitchFamily="34" charset="0"/>
              </a:rPr>
              <a:t>Кроме того, ISKER располагает надежным парком </a:t>
            </a:r>
            <a:br>
              <a:rPr lang="en-US" sz="1400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r>
              <a:rPr lang="ru" sz="1400" dirty="0">
                <a:solidFill>
                  <a:srgbClr val="000000"/>
                </a:solidFill>
                <a:latin typeface="Ubuntu" panose="020B0504030602030204" pitchFamily="34" charset="0"/>
              </a:rPr>
              <a:t>транспортных средств, включая самосвалы </a:t>
            </a:r>
            <a:br>
              <a:rPr lang="en-US" sz="1400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r>
              <a:rPr lang="ru" sz="1400" dirty="0">
                <a:solidFill>
                  <a:srgbClr val="000000"/>
                </a:solidFill>
                <a:latin typeface="Ubuntu" panose="020B0504030602030204" pitchFamily="34" charset="0"/>
              </a:rPr>
              <a:t>и прицепы, а также необходимым вспомогательным </a:t>
            </a:r>
            <a:br>
              <a:rPr lang="en-US" sz="1400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r>
              <a:rPr lang="ru" sz="1400" dirty="0">
                <a:solidFill>
                  <a:srgbClr val="000000"/>
                </a:solidFill>
                <a:latin typeface="Ubuntu" panose="020B0504030602030204" pitchFamily="34" charset="0"/>
              </a:rPr>
              <a:t>оборудованием, таким как генераторы, компрессоры </a:t>
            </a:r>
            <a:br>
              <a:rPr lang="en-US" sz="1400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r>
              <a:rPr lang="ru" sz="1400" dirty="0">
                <a:solidFill>
                  <a:srgbClr val="000000"/>
                </a:solidFill>
                <a:latin typeface="Ubuntu" panose="020B0504030602030204" pitchFamily="34" charset="0"/>
              </a:rPr>
              <a:t>и осветительные вышки.</a:t>
            </a:r>
          </a:p>
          <a:p>
            <a:pPr>
              <a:buNone/>
            </a:pPr>
            <a:endParaRPr lang="en-US" sz="14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r>
              <a:rPr lang="ru" sz="1400" dirty="0">
                <a:solidFill>
                  <a:srgbClr val="000000"/>
                </a:solidFill>
                <a:latin typeface="Ubuntu" panose="020B0504030602030204" pitchFamily="34" charset="0"/>
              </a:rPr>
              <a:t>Благодаря своим обширным возможностям компания ISKER способна удовлетворить потребности промышленных, гражданских и инфраструктурных проектов различных масштабов и условий.</a:t>
            </a:r>
            <a:endParaRPr lang="en-US" sz="1400" dirty="0">
              <a:latin typeface="Ubuntu" panose="020B0504030602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7F9464B-5E5D-04A1-108B-16F6C28B760C}"/>
              </a:ext>
            </a:extLst>
          </p:cNvPr>
          <p:cNvSpPr/>
          <p:nvPr/>
        </p:nvSpPr>
        <p:spPr>
          <a:xfrm>
            <a:off x="277091" y="466901"/>
            <a:ext cx="11637818" cy="31894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8B5E95-39D2-A2E0-3FA7-BC72A6103098}"/>
              </a:ext>
            </a:extLst>
          </p:cNvPr>
          <p:cNvSpPr txBox="1"/>
          <p:nvPr/>
        </p:nvSpPr>
        <p:spPr>
          <a:xfrm>
            <a:off x="277091" y="189164"/>
            <a:ext cx="11914909" cy="55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2700" b="1" dirty="0">
                <a:latin typeface="Arial"/>
              </a:rPr>
              <a:t>ТЕХНИКА, ОБОРУДОВАНИЕ И ПРОИЗВОДСТВЕННЫЕ МОЩНОСТИ</a:t>
            </a:r>
          </a:p>
        </p:txBody>
      </p:sp>
      <p:pic>
        <p:nvPicPr>
          <p:cNvPr id="18" name="Picture 17" descr="A group of construction vehicles&#10;&#10;AI-generated content may be incorrect.">
            <a:extLst>
              <a:ext uri="{FF2B5EF4-FFF2-40B4-BE49-F238E27FC236}">
                <a16:creationId xmlns:a16="http://schemas.microsoft.com/office/drawing/2014/main" id="{4A4FFEDF-7055-DC69-69A0-76FB0C5E76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6639" y="1452807"/>
            <a:ext cx="6620559" cy="395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146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C927D-CF4D-2DFD-0C38-BB9D898F2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BE6376DC-163D-AB9F-9A67-92512A8CC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CCC2E2-ECD0-C32F-BD0D-BE93C64A41A1}"/>
              </a:ext>
            </a:extLst>
          </p:cNvPr>
          <p:cNvSpPr/>
          <p:nvPr/>
        </p:nvSpPr>
        <p:spPr>
          <a:xfrm>
            <a:off x="424198" y="4577346"/>
            <a:ext cx="3668922" cy="1159976"/>
          </a:xfrm>
          <a:prstGeom prst="roundRect">
            <a:avLst>
              <a:gd name="adj" fmla="val 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B9EC84-05D0-A4E5-B625-5E0ECE00976C}"/>
              </a:ext>
            </a:extLst>
          </p:cNvPr>
          <p:cNvSpPr txBox="1"/>
          <p:nvPr/>
        </p:nvSpPr>
        <p:spPr>
          <a:xfrm>
            <a:off x="424199" y="5305590"/>
            <a:ext cx="373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" b="1" dirty="0">
                <a:latin typeface="Aptos" panose="020B0004020202020204" pitchFamily="34" charset="0"/>
              </a:rPr>
              <a:t>ПОСТАВКА ЗАПЧАСТЕЙ</a:t>
            </a:r>
            <a:endParaRPr lang="en-US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34AA6F4-D5E6-047F-9599-F16BAF5BDF12}"/>
              </a:ext>
            </a:extLst>
          </p:cNvPr>
          <p:cNvSpPr/>
          <p:nvPr/>
        </p:nvSpPr>
        <p:spPr>
          <a:xfrm>
            <a:off x="5941224" y="4528695"/>
            <a:ext cx="6022175" cy="1208627"/>
          </a:xfrm>
          <a:prstGeom prst="roundRect">
            <a:avLst>
              <a:gd name="adj" fmla="val 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3E52F5-85DD-73F9-C11A-CA01340704FF}"/>
              </a:ext>
            </a:extLst>
          </p:cNvPr>
          <p:cNvSpPr txBox="1"/>
          <p:nvPr/>
        </p:nvSpPr>
        <p:spPr>
          <a:xfrm>
            <a:off x="6607463" y="5247961"/>
            <a:ext cx="505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" b="1" dirty="0">
                <a:latin typeface="Aptos" panose="020B0004020202020204" pitchFamily="34" charset="0"/>
              </a:rPr>
              <a:t>АВТОМАСТЕРСКИЕ И БРИГАДЫ ПО РЕМОНТУ</a:t>
            </a:r>
            <a:endParaRPr lang="en-US" b="1" dirty="0"/>
          </a:p>
        </p:txBody>
      </p:sp>
      <p:pic>
        <p:nvPicPr>
          <p:cNvPr id="9220" name="Picture 4" descr="About Us Tools &amp; Equipment from Jefferson Tools">
            <a:extLst>
              <a:ext uri="{FF2B5EF4-FFF2-40B4-BE49-F238E27FC236}">
                <a16:creationId xmlns:a16="http://schemas.microsoft.com/office/drawing/2014/main" id="{BB0184FA-1B30-46DF-3A7E-852B63757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8479" y="1354309"/>
            <a:ext cx="6331570" cy="358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Automotive &amp; Spare Parts - Alouq">
            <a:extLst>
              <a:ext uri="{FF2B5EF4-FFF2-40B4-BE49-F238E27FC236}">
                <a16:creationId xmlns:a16="http://schemas.microsoft.com/office/drawing/2014/main" id="{63C197AE-667C-BC8C-CBF8-D7BA9140E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2352" y="785848"/>
            <a:ext cx="4646779" cy="464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erson in a red jacket with a wrench&#10;&#10;AI-generated content may be incorrect.">
            <a:extLst>
              <a:ext uri="{FF2B5EF4-FFF2-40B4-BE49-F238E27FC236}">
                <a16:creationId xmlns:a16="http://schemas.microsoft.com/office/drawing/2014/main" id="{AC353E23-F765-3F6D-67A2-011F1EE90C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33"/>
          <a:stretch>
            <a:fillRect/>
          </a:stretch>
        </p:blipFill>
        <p:spPr>
          <a:xfrm>
            <a:off x="3706507" y="1891906"/>
            <a:ext cx="2824756" cy="496609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0E5F77-0436-EF63-38FA-5482D541B37E}"/>
              </a:ext>
            </a:extLst>
          </p:cNvPr>
          <p:cNvSpPr/>
          <p:nvPr/>
        </p:nvSpPr>
        <p:spPr>
          <a:xfrm>
            <a:off x="1657350" y="530460"/>
            <a:ext cx="834390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6DE95-349A-51FA-3060-79CF8C849B16}"/>
              </a:ext>
            </a:extLst>
          </p:cNvPr>
          <p:cNvSpPr txBox="1"/>
          <p:nvPr/>
        </p:nvSpPr>
        <p:spPr>
          <a:xfrm>
            <a:off x="1781175" y="229636"/>
            <a:ext cx="8629649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" sz="3600" b="1" dirty="0">
                <a:latin typeface="Arial"/>
              </a:rPr>
              <a:t>ВОЗМОЖНОСТИ ОБСЛУЖИВАНИЯ</a:t>
            </a:r>
          </a:p>
        </p:txBody>
      </p:sp>
    </p:spTree>
    <p:extLst>
      <p:ext uri="{BB962C8B-B14F-4D97-AF65-F5344CB8AC3E}">
        <p14:creationId xmlns:p14="http://schemas.microsoft.com/office/powerpoint/2010/main" val="14539627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9127D-6BAE-DD22-F418-5B9F12E31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88144BC8-7AED-BF4D-9502-394A7DEED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5965F65-2E11-B782-9984-058CB9E79DD4}"/>
              </a:ext>
            </a:extLst>
          </p:cNvPr>
          <p:cNvSpPr/>
          <p:nvPr/>
        </p:nvSpPr>
        <p:spPr>
          <a:xfrm>
            <a:off x="4347696" y="5459900"/>
            <a:ext cx="3821385" cy="1182663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E0F239-B32B-393A-ADAB-EE283E476A36}"/>
              </a:ext>
            </a:extLst>
          </p:cNvPr>
          <p:cNvSpPr txBox="1"/>
          <p:nvPr/>
        </p:nvSpPr>
        <p:spPr>
          <a:xfrm>
            <a:off x="4412795" y="5654554"/>
            <a:ext cx="3773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PT Sans" panose="020B0503020203020204" pitchFamily="34" charset="0"/>
              </a:rPr>
              <a:t>Трубные узлы</a:t>
            </a:r>
            <a:r>
              <a:rPr lang="ru" b="1" dirty="0">
                <a:latin typeface="PT Sans" panose="020B0503020203020204" pitchFamily="34" charset="0"/>
              </a:rPr>
              <a:t>: как стальные, так и армированные стекловолокном </a:t>
            </a:r>
            <a:br>
              <a:rPr lang="en-US" b="1" dirty="0">
                <a:latin typeface="PT Sans" panose="020B0503020203020204" pitchFamily="34" charset="0"/>
              </a:rPr>
            </a:br>
            <a:r>
              <a:rPr lang="ru" b="1" dirty="0">
                <a:latin typeface="PT Sans" panose="020B0503020203020204" pitchFamily="34" charset="0"/>
              </a:rPr>
              <a:t>эпоксидные трубы</a:t>
            </a:r>
            <a:endParaRPr lang="en-US" b="1" dirty="0"/>
          </a:p>
        </p:txBody>
      </p:sp>
      <p:pic>
        <p:nvPicPr>
          <p:cNvPr id="2052" name="Picture 4" descr="Industrial Gate Valves | Gate Valve Manufacturer | IMI">
            <a:extLst>
              <a:ext uri="{FF2B5EF4-FFF2-40B4-BE49-F238E27FC236}">
                <a16:creationId xmlns:a16="http://schemas.microsoft.com/office/drawing/2014/main" id="{3C81B65D-CE28-D440-1E07-DFE44909E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5837" y="4083969"/>
            <a:ext cx="3436271" cy="161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F22D32-4557-6165-A98E-9F3AB71BE7EF}"/>
              </a:ext>
            </a:extLst>
          </p:cNvPr>
          <p:cNvSpPr/>
          <p:nvPr/>
        </p:nvSpPr>
        <p:spPr>
          <a:xfrm>
            <a:off x="8323758" y="5459900"/>
            <a:ext cx="3668922" cy="115997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6DEA8A-DE35-9C1E-9CCF-4AF9AAF8C68E}"/>
              </a:ext>
            </a:extLst>
          </p:cNvPr>
          <p:cNvSpPr txBox="1"/>
          <p:nvPr/>
        </p:nvSpPr>
        <p:spPr>
          <a:xfrm>
            <a:off x="8388489" y="6188144"/>
            <a:ext cx="36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" b="1" dirty="0">
                <a:latin typeface="Aptos" panose="020B0004020202020204" pitchFamily="34" charset="0"/>
              </a:rPr>
              <a:t> Стальные </a:t>
            </a:r>
            <a:r>
              <a:rPr lang="ru" b="1" dirty="0">
                <a:latin typeface="PT Sans" panose="020B0503020203020204" pitchFamily="34" charset="0"/>
              </a:rPr>
              <a:t>конструкции</a:t>
            </a:r>
            <a:endParaRPr lang="en-US" b="1" dirty="0"/>
          </a:p>
        </p:txBody>
      </p:sp>
      <p:pic>
        <p:nvPicPr>
          <p:cNvPr id="2054" name="Picture 6" descr="Steel construction - TSC Silos">
            <a:extLst>
              <a:ext uri="{FF2B5EF4-FFF2-40B4-BE49-F238E27FC236}">
                <a16:creationId xmlns:a16="http://schemas.microsoft.com/office/drawing/2014/main" id="{AB31DB64-CD2D-6ED7-CA2F-4FA3CC928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5929" y="3970851"/>
            <a:ext cx="3521653" cy="215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C233E5D-D48A-A61B-1EC6-C1B672331159}"/>
              </a:ext>
            </a:extLst>
          </p:cNvPr>
          <p:cNvSpPr/>
          <p:nvPr/>
        </p:nvSpPr>
        <p:spPr>
          <a:xfrm>
            <a:off x="267277" y="5459900"/>
            <a:ext cx="3943253" cy="120862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123806-D547-8444-5CB4-1379E2B2509F}"/>
              </a:ext>
            </a:extLst>
          </p:cNvPr>
          <p:cNvSpPr txBox="1"/>
          <p:nvPr/>
        </p:nvSpPr>
        <p:spPr>
          <a:xfrm>
            <a:off x="246463" y="6219766"/>
            <a:ext cx="396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" b="1" dirty="0">
                <a:latin typeface="Aptos" panose="020B0004020202020204" pitchFamily="34" charset="0"/>
              </a:rPr>
              <a:t>Высокотехнологичные модули</a:t>
            </a: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197CA5-4E3B-4289-48A9-E27CA7E9A3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201" y="4015552"/>
            <a:ext cx="3521653" cy="2288887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1060D6E-6B06-1A66-5E1C-6F390D1670F9}"/>
              </a:ext>
            </a:extLst>
          </p:cNvPr>
          <p:cNvSpPr/>
          <p:nvPr/>
        </p:nvSpPr>
        <p:spPr>
          <a:xfrm>
            <a:off x="246463" y="2103340"/>
            <a:ext cx="11583587" cy="133269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EBBDCD-7073-F8DC-8924-6E463D3FA345}"/>
              </a:ext>
            </a:extLst>
          </p:cNvPr>
          <p:cNvSpPr txBox="1"/>
          <p:nvPr/>
        </p:nvSpPr>
        <p:spPr>
          <a:xfrm>
            <a:off x="0" y="2780666"/>
            <a:ext cx="118092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" sz="1300" b="1" dirty="0">
                <a:latin typeface="Aptos" panose="020B0004020202020204" pitchFamily="34" charset="0"/>
              </a:rPr>
              <a:t>Полный цикл производства : </a:t>
            </a:r>
            <a:br>
              <a:rPr lang="ru" sz="1300" b="1" dirty="0">
                <a:latin typeface="Aptos" panose="020B0004020202020204" pitchFamily="34" charset="0"/>
              </a:rPr>
            </a:br>
            <a:r>
              <a:rPr lang="ru" sz="1300" b="1" dirty="0">
                <a:latin typeface="Aptos" panose="020B0004020202020204" pitchFamily="34" charset="0"/>
              </a:rPr>
              <a:t>инжиниринг </a:t>
            </a:r>
            <a:r>
              <a:rPr lang="ru" sz="1300" dirty="0"/>
              <a:t>▶️</a:t>
            </a:r>
            <a:r>
              <a:rPr lang="ru" sz="1300" b="1" dirty="0">
                <a:latin typeface="Aptos" panose="020B0004020202020204" pitchFamily="34" charset="0"/>
              </a:rPr>
              <a:t> поставка </a:t>
            </a:r>
            <a:r>
              <a:rPr lang="ru" sz="1300" dirty="0"/>
              <a:t>▶️ </a:t>
            </a:r>
            <a:r>
              <a:rPr lang="ru" sz="1300" b="1" dirty="0">
                <a:latin typeface="Aptos" panose="020B0004020202020204" pitchFamily="34" charset="0"/>
              </a:rPr>
              <a:t>резка </a:t>
            </a:r>
            <a:r>
              <a:rPr lang="ru" sz="1300" dirty="0"/>
              <a:t>▶️ </a:t>
            </a:r>
            <a:r>
              <a:rPr lang="ru" sz="1300" b="1" dirty="0">
                <a:latin typeface="Aptos" panose="020B0004020202020204" pitchFamily="34" charset="0"/>
              </a:rPr>
              <a:t>сварка </a:t>
            </a:r>
            <a:r>
              <a:rPr lang="ru" sz="1300" dirty="0"/>
              <a:t>▶️ </a:t>
            </a:r>
            <a:r>
              <a:rPr lang="ru" sz="1300" b="1" dirty="0">
                <a:latin typeface="Aptos" panose="020B0004020202020204" pitchFamily="34" charset="0"/>
              </a:rPr>
              <a:t>пескоструйная обработка </a:t>
            </a:r>
            <a:r>
              <a:rPr lang="ru" sz="1300" dirty="0"/>
              <a:t>▶️ </a:t>
            </a:r>
            <a:r>
              <a:rPr lang="ru" sz="1300" b="1" dirty="0">
                <a:latin typeface="Aptos" panose="020B0004020202020204" pitchFamily="34" charset="0"/>
              </a:rPr>
              <a:t>покраска </a:t>
            </a:r>
            <a:r>
              <a:rPr lang="ru" sz="1300" dirty="0"/>
              <a:t>▶️ </a:t>
            </a:r>
            <a:r>
              <a:rPr lang="ru" sz="1300" b="1" dirty="0">
                <a:latin typeface="Aptos" panose="020B0004020202020204" pitchFamily="34" charset="0"/>
              </a:rPr>
              <a:t>доставка </a:t>
            </a:r>
            <a:r>
              <a:rPr lang="ru" sz="1300" dirty="0"/>
              <a:t>▶️ </a:t>
            </a:r>
            <a:r>
              <a:rPr lang="ru" sz="1300" b="1" dirty="0">
                <a:latin typeface="Aptos" panose="020B0004020202020204" pitchFamily="34" charset="0"/>
              </a:rPr>
              <a:t>сборка </a:t>
            </a:r>
            <a:r>
              <a:rPr lang="ru" sz="1300" dirty="0"/>
              <a:t>▶️</a:t>
            </a:r>
            <a:r>
              <a:rPr lang="ru" sz="1300" b="1" dirty="0"/>
              <a:t>ввод в эксплуатацию</a:t>
            </a:r>
            <a:r>
              <a:rPr lang="ru" sz="1300" b="1" dirty="0">
                <a:latin typeface="Aptos" panose="020B0004020202020204" pitchFamily="34" charset="0"/>
              </a:rPr>
              <a:t>.</a:t>
            </a:r>
            <a:endParaRPr lang="en-US" sz="13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5DC6F6-17E2-A482-B6A6-7D64B01AEB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5050" y="672740"/>
            <a:ext cx="2874122" cy="2163657"/>
          </a:xfrm>
          <a:prstGeom prst="rect">
            <a:avLst/>
          </a:prstGeom>
        </p:spPr>
      </p:pic>
      <p:pic>
        <p:nvPicPr>
          <p:cNvPr id="2050" name="Picture 2" descr="Low pressure sandblasting machines - Sapi Sandstrahl und Anlagenbau">
            <a:extLst>
              <a:ext uri="{FF2B5EF4-FFF2-40B4-BE49-F238E27FC236}">
                <a16:creationId xmlns:a16="http://schemas.microsoft.com/office/drawing/2014/main" id="{E9521FE2-7694-84BA-E187-D5B299BD8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2522" y="861658"/>
            <a:ext cx="3871042" cy="187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onX Systems - ConXtech">
            <a:extLst>
              <a:ext uri="{FF2B5EF4-FFF2-40B4-BE49-F238E27FC236}">
                <a16:creationId xmlns:a16="http://schemas.microsoft.com/office/drawing/2014/main" id="{2E70FF2F-D98E-D244-DEDB-BD917C02D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3094" y="1119775"/>
            <a:ext cx="2295526" cy="160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Autocad 2024 - Civil DigitalStore">
            <a:extLst>
              <a:ext uri="{FF2B5EF4-FFF2-40B4-BE49-F238E27FC236}">
                <a16:creationId xmlns:a16="http://schemas.microsoft.com/office/drawing/2014/main" id="{F1C7A028-AACD-98A0-0A59-8C55F4790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373170"/>
            <a:ext cx="1699987" cy="109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0603D5F-F768-5FEB-28D3-2A9C67F3DA84}"/>
              </a:ext>
            </a:extLst>
          </p:cNvPr>
          <p:cNvSpPr/>
          <p:nvPr/>
        </p:nvSpPr>
        <p:spPr>
          <a:xfrm>
            <a:off x="218470" y="461582"/>
            <a:ext cx="11562772" cy="31673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EE263B-AAAA-3BDE-34AC-F7C64C6BD2C4}"/>
              </a:ext>
            </a:extLst>
          </p:cNvPr>
          <p:cNvSpPr txBox="1"/>
          <p:nvPr/>
        </p:nvSpPr>
        <p:spPr>
          <a:xfrm>
            <a:off x="246464" y="186052"/>
            <a:ext cx="11681118" cy="55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ru-RU" sz="2800" b="1" dirty="0">
                <a:latin typeface="Arial"/>
              </a:rPr>
              <a:t>ПРОЕКТИРОВАНИЕ И ИЗГОТОВЛЕНИЕ МЕТАЛЛОКОНСТРУКЦИЙ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A9126A-A07C-8998-7F13-465E7C21CFF8}"/>
              </a:ext>
            </a:extLst>
          </p:cNvPr>
          <p:cNvSpPr/>
          <p:nvPr/>
        </p:nvSpPr>
        <p:spPr>
          <a:xfrm>
            <a:off x="4286249" y="3595206"/>
            <a:ext cx="3521653" cy="31673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52A095-ACE3-D45B-D032-E7CD868F8624}"/>
              </a:ext>
            </a:extLst>
          </p:cNvPr>
          <p:cNvSpPr txBox="1"/>
          <p:nvPr/>
        </p:nvSpPr>
        <p:spPr>
          <a:xfrm>
            <a:off x="264418" y="3399577"/>
            <a:ext cx="11565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" sz="2800" b="1" dirty="0">
                <a:latin typeface="Arial"/>
              </a:rPr>
              <a:t>МЫ ПРОИЗВОДИМ</a:t>
            </a:r>
          </a:p>
        </p:txBody>
      </p:sp>
    </p:spTree>
    <p:extLst>
      <p:ext uri="{BB962C8B-B14F-4D97-AF65-F5344CB8AC3E}">
        <p14:creationId xmlns:p14="http://schemas.microsoft.com/office/powerpoint/2010/main" val="40476487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05FD5-382B-FA1C-6484-8275EB15F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rane on a dock&#10;&#10;AI-generated content may be incorrect.">
            <a:extLst>
              <a:ext uri="{FF2B5EF4-FFF2-40B4-BE49-F238E27FC236}">
                <a16:creationId xmlns:a16="http://schemas.microsoft.com/office/drawing/2014/main" id="{6C6E71EB-7336-C14A-2977-D19B72B4CE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134231D-8D8A-2CEA-53D0-6ACC819A50B1}"/>
              </a:ext>
            </a:extLst>
          </p:cNvPr>
          <p:cNvSpPr/>
          <p:nvPr/>
        </p:nvSpPr>
        <p:spPr>
          <a:xfrm>
            <a:off x="236461" y="5769152"/>
            <a:ext cx="10754811" cy="609555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7659EA9-ED2A-2958-A03A-94DDB0ECA2DD}"/>
              </a:ext>
            </a:extLst>
          </p:cNvPr>
          <p:cNvSpPr txBox="1"/>
          <p:nvPr/>
        </p:nvSpPr>
        <p:spPr>
          <a:xfrm>
            <a:off x="333454" y="5818543"/>
            <a:ext cx="11553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2800" b="1" dirty="0">
                <a:latin typeface="Ubuntu" panose="020B0504030602030204" pitchFamily="34" charset="0"/>
              </a:rPr>
              <a:t> </a:t>
            </a:r>
            <a:r>
              <a:rPr lang="ru" sz="2800" b="1" dirty="0">
                <a:latin typeface="Aptos" panose="020B0004020202020204" pitchFamily="34" charset="0"/>
              </a:rPr>
              <a:t>ПРОИЗВОДСТВЕННАЯ БАЗА АТЫРАУСКОГО РЕЧНОГО ПОРТА</a:t>
            </a:r>
            <a:endParaRPr lang="en-US" sz="800" b="1" dirty="0">
              <a:latin typeface="PT Sans" panose="020B0503020203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A6EABBB-CCDD-23FD-EB3E-FAE7CD0802C0}"/>
              </a:ext>
            </a:extLst>
          </p:cNvPr>
          <p:cNvSpPr/>
          <p:nvPr/>
        </p:nvSpPr>
        <p:spPr>
          <a:xfrm>
            <a:off x="1409827" y="646884"/>
            <a:ext cx="984124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Малый офис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3423EB2-29F9-999E-275D-9AC85D9D20A0}"/>
              </a:ext>
            </a:extLst>
          </p:cNvPr>
          <p:cNvSpPr/>
          <p:nvPr/>
        </p:nvSpPr>
        <p:spPr>
          <a:xfrm>
            <a:off x="1949112" y="2174770"/>
            <a:ext cx="1366389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Зона складирования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BF515C-4622-E7C0-684D-CCC7DB27E06A}"/>
              </a:ext>
            </a:extLst>
          </p:cNvPr>
          <p:cNvSpPr/>
          <p:nvPr/>
        </p:nvSpPr>
        <p:spPr>
          <a:xfrm>
            <a:off x="333454" y="1258846"/>
            <a:ext cx="1790910" cy="249580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-RU" sz="900" dirty="0" err="1">
                <a:solidFill>
                  <a:schemeClr val="tx1"/>
                </a:solidFill>
              </a:rPr>
              <a:t>Водоцистерны</a:t>
            </a:r>
            <a:r>
              <a:rPr lang="ru-RU" sz="900" dirty="0">
                <a:solidFill>
                  <a:schemeClr val="tx1"/>
                </a:solidFill>
              </a:rPr>
              <a:t> и генераторные установки</a:t>
            </a:r>
            <a:endParaRPr lang="ru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54613F-98D5-553D-4EB2-1B0A691CEE5C}"/>
              </a:ext>
            </a:extLst>
          </p:cNvPr>
          <p:cNvSpPr/>
          <p:nvPr/>
        </p:nvSpPr>
        <p:spPr>
          <a:xfrm>
            <a:off x="3131350" y="513493"/>
            <a:ext cx="1634614" cy="331462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Производственный цех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FD99C80-2BFC-E696-DA65-36F010D0F035}"/>
              </a:ext>
            </a:extLst>
          </p:cNvPr>
          <p:cNvSpPr/>
          <p:nvPr/>
        </p:nvSpPr>
        <p:spPr>
          <a:xfrm>
            <a:off x="7706188" y="141444"/>
            <a:ext cx="1186352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Офисное здание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F29476A-318F-7D39-DD38-C69836B1E43D}"/>
              </a:ext>
            </a:extLst>
          </p:cNvPr>
          <p:cNvSpPr/>
          <p:nvPr/>
        </p:nvSpPr>
        <p:spPr>
          <a:xfrm>
            <a:off x="4876109" y="5237682"/>
            <a:ext cx="706848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Причал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863638D-4076-D102-3547-211A7C54E8A9}"/>
              </a:ext>
            </a:extLst>
          </p:cNvPr>
          <p:cNvSpPr/>
          <p:nvPr/>
        </p:nvSpPr>
        <p:spPr>
          <a:xfrm>
            <a:off x="3104011" y="1087385"/>
            <a:ext cx="1366389" cy="42104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Цех дробеструйной обработки и покраски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56886CF-DBE5-0EE1-DB13-675E79A0F56F}"/>
              </a:ext>
            </a:extLst>
          </p:cNvPr>
          <p:cNvSpPr/>
          <p:nvPr/>
        </p:nvSpPr>
        <p:spPr>
          <a:xfrm>
            <a:off x="6731380" y="592598"/>
            <a:ext cx="1186352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Офисное здание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2BCDCCE-ACD8-94B4-BCD7-596219337D00}"/>
              </a:ext>
            </a:extLst>
          </p:cNvPr>
          <p:cNvSpPr/>
          <p:nvPr/>
        </p:nvSpPr>
        <p:spPr>
          <a:xfrm>
            <a:off x="6416336" y="1185590"/>
            <a:ext cx="1366389" cy="251963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Зона складирования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7539EBF-0CFF-0084-CCCD-350D0D82EF72}"/>
              </a:ext>
            </a:extLst>
          </p:cNvPr>
          <p:cNvSpPr/>
          <p:nvPr/>
        </p:nvSpPr>
        <p:spPr>
          <a:xfrm>
            <a:off x="6504238" y="3051707"/>
            <a:ext cx="1201949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Портовый кран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D074C81-9F69-116E-2C57-D60C13041E3D}"/>
              </a:ext>
            </a:extLst>
          </p:cNvPr>
          <p:cNvSpPr/>
          <p:nvPr/>
        </p:nvSpPr>
        <p:spPr>
          <a:xfrm>
            <a:off x="8625817" y="933233"/>
            <a:ext cx="1506474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Офисные контейнеры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6D7B14A-7CE4-20A0-FDB6-CEE629A657B6}"/>
              </a:ext>
            </a:extLst>
          </p:cNvPr>
          <p:cNvSpPr/>
          <p:nvPr/>
        </p:nvSpPr>
        <p:spPr>
          <a:xfrm>
            <a:off x="4557752" y="171670"/>
            <a:ext cx="623848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КПП</a:t>
            </a:r>
          </a:p>
        </p:txBody>
      </p:sp>
    </p:spTree>
    <p:extLst>
      <p:ext uri="{BB962C8B-B14F-4D97-AF65-F5344CB8AC3E}">
        <p14:creationId xmlns:p14="http://schemas.microsoft.com/office/powerpoint/2010/main" val="18730003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044D5-25B7-1093-D86E-308592577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erial view of a warehouse&#10;&#10;AI-generated content may be incorrect.">
            <a:extLst>
              <a:ext uri="{FF2B5EF4-FFF2-40B4-BE49-F238E27FC236}">
                <a16:creationId xmlns:a16="http://schemas.microsoft.com/office/drawing/2014/main" id="{F15ECECF-B2E6-EB40-C1DC-0CE98DA5E7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310BE75-7A63-F748-9F6F-006AAABA9C13}"/>
              </a:ext>
            </a:extLst>
          </p:cNvPr>
          <p:cNvSpPr/>
          <p:nvPr/>
        </p:nvSpPr>
        <p:spPr>
          <a:xfrm>
            <a:off x="491354" y="300512"/>
            <a:ext cx="8070412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3551C41-0C91-D522-CFB1-E8EF9E62393A}"/>
              </a:ext>
            </a:extLst>
          </p:cNvPr>
          <p:cNvSpPr txBox="1"/>
          <p:nvPr/>
        </p:nvSpPr>
        <p:spPr>
          <a:xfrm>
            <a:off x="588346" y="386847"/>
            <a:ext cx="7764147" cy="584775"/>
          </a:xfrm>
          <a:prstGeom prst="rect">
            <a:avLst/>
          </a:prstGeom>
          <a:solidFill>
            <a:srgbClr val="F8DB04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" sz="3200" b="1" dirty="0">
                <a:latin typeface="Aptos" panose="020B0004020202020204" pitchFamily="34" charset="0"/>
              </a:rPr>
              <a:t>АТЫРАУСКИЙ ЗАВОД ТРУБНЫХ УЗЛОВ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E78BB5E-7549-FD65-D771-48EF5C081520}"/>
              </a:ext>
            </a:extLst>
          </p:cNvPr>
          <p:cNvSpPr/>
          <p:nvPr/>
        </p:nvSpPr>
        <p:spPr>
          <a:xfrm>
            <a:off x="5000875" y="2373820"/>
            <a:ext cx="1579519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Производственный цех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30E9517-370C-A30D-F4A4-7C19AFEB621A}"/>
              </a:ext>
            </a:extLst>
          </p:cNvPr>
          <p:cNvSpPr/>
          <p:nvPr/>
        </p:nvSpPr>
        <p:spPr>
          <a:xfrm>
            <a:off x="7635219" y="1546505"/>
            <a:ext cx="165418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Производственный цех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3699170-722C-A260-1E9D-F9AAFB3448C9}"/>
              </a:ext>
            </a:extLst>
          </p:cNvPr>
          <p:cNvSpPr/>
          <p:nvPr/>
        </p:nvSpPr>
        <p:spPr>
          <a:xfrm>
            <a:off x="9280516" y="924464"/>
            <a:ext cx="1654183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Производственный цех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82F1240-425F-EEEB-235F-3A01EA62BDC6}"/>
              </a:ext>
            </a:extLst>
          </p:cNvPr>
          <p:cNvSpPr/>
          <p:nvPr/>
        </p:nvSpPr>
        <p:spPr>
          <a:xfrm>
            <a:off x="8561766" y="2919109"/>
            <a:ext cx="1477584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Зона складирования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B115057-18D7-E964-E54F-B9C0F7C61E28}"/>
              </a:ext>
            </a:extLst>
          </p:cNvPr>
          <p:cNvSpPr/>
          <p:nvPr/>
        </p:nvSpPr>
        <p:spPr>
          <a:xfrm>
            <a:off x="3383283" y="5198420"/>
            <a:ext cx="59816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Офис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BD04B25-D0F1-4FA9-4DD4-9982218B2C8D}"/>
              </a:ext>
            </a:extLst>
          </p:cNvPr>
          <p:cNvSpPr/>
          <p:nvPr/>
        </p:nvSpPr>
        <p:spPr>
          <a:xfrm>
            <a:off x="6342383" y="3913903"/>
            <a:ext cx="693417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Офис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337CAFF-C2C7-478C-CFD5-61827C960F1E}"/>
              </a:ext>
            </a:extLst>
          </p:cNvPr>
          <p:cNvSpPr/>
          <p:nvPr/>
        </p:nvSpPr>
        <p:spPr>
          <a:xfrm>
            <a:off x="2062483" y="5040209"/>
            <a:ext cx="59816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Офис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0EB0417-94A2-BF9C-8612-EE500DAC7762}"/>
              </a:ext>
            </a:extLst>
          </p:cNvPr>
          <p:cNvSpPr/>
          <p:nvPr/>
        </p:nvSpPr>
        <p:spPr>
          <a:xfrm>
            <a:off x="1084583" y="3834797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Офис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A66D8E2-5BD8-BA1A-9CB2-475B09F96942}"/>
              </a:ext>
            </a:extLst>
          </p:cNvPr>
          <p:cNvSpPr/>
          <p:nvPr/>
        </p:nvSpPr>
        <p:spPr>
          <a:xfrm>
            <a:off x="4050342" y="3834797"/>
            <a:ext cx="1579518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Зона складирования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2B714FC-E189-91DF-0160-512962C1EE51}"/>
              </a:ext>
            </a:extLst>
          </p:cNvPr>
          <p:cNvSpPr/>
          <p:nvPr/>
        </p:nvSpPr>
        <p:spPr>
          <a:xfrm>
            <a:off x="2464866" y="3531154"/>
            <a:ext cx="2375235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Гараж для технического обслуживания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A39C5A1-8462-47AE-DD6C-B5496D435E57}"/>
              </a:ext>
            </a:extLst>
          </p:cNvPr>
          <p:cNvSpPr/>
          <p:nvPr/>
        </p:nvSpPr>
        <p:spPr>
          <a:xfrm>
            <a:off x="2802724" y="5481729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Склад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43910FE-34B1-42BB-BE20-D052087CC74C}"/>
              </a:ext>
            </a:extLst>
          </p:cNvPr>
          <p:cNvSpPr/>
          <p:nvPr/>
        </p:nvSpPr>
        <p:spPr>
          <a:xfrm>
            <a:off x="6580395" y="2020287"/>
            <a:ext cx="2573130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Цех пескоструйной обработки и покраски</a:t>
            </a:r>
          </a:p>
        </p:txBody>
      </p:sp>
    </p:spTree>
    <p:extLst>
      <p:ext uri="{BB962C8B-B14F-4D97-AF65-F5344CB8AC3E}">
        <p14:creationId xmlns:p14="http://schemas.microsoft.com/office/powerpoint/2010/main" val="17676039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531D2-27DA-7DEB-762E-AC5AA267C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275769-AC5D-FED3-4B02-69B35501C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89"/>
            <a:ext cx="12192000" cy="685522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8D4E1F6-DEA0-E7EB-74E4-D0D6BA3A6EB3}"/>
              </a:ext>
            </a:extLst>
          </p:cNvPr>
          <p:cNvSpPr/>
          <p:nvPr/>
        </p:nvSpPr>
        <p:spPr>
          <a:xfrm>
            <a:off x="513551" y="5732208"/>
            <a:ext cx="8131686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56CC77-9C12-01CB-7679-CA5F169E2B02}"/>
              </a:ext>
            </a:extLst>
          </p:cNvPr>
          <p:cNvSpPr txBox="1"/>
          <p:nvPr/>
        </p:nvSpPr>
        <p:spPr>
          <a:xfrm>
            <a:off x="610543" y="5818543"/>
            <a:ext cx="7868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3200" b="1" dirty="0">
                <a:latin typeface="Aptos" panose="020B0004020202020204" pitchFamily="34" charset="0"/>
              </a:rPr>
              <a:t>ПРОИЗВОДСТВЕННАЯ БАЗА КАРАБАТАН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A5A4A56-8738-8A68-6BEB-817DF1C46EF1}"/>
              </a:ext>
            </a:extLst>
          </p:cNvPr>
          <p:cNvSpPr/>
          <p:nvPr/>
        </p:nvSpPr>
        <p:spPr>
          <a:xfrm>
            <a:off x="3597738" y="3564394"/>
            <a:ext cx="1269826" cy="63652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Механическая мастерская:</a:t>
            </a:r>
            <a:endParaRPr lang="en-US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1920 м </a:t>
            </a:r>
            <a:r>
              <a:rPr lang="ru" sz="900" b="1" baseline="30000" dirty="0">
                <a:solidFill>
                  <a:schemeClr val="tx1"/>
                </a:solidFill>
                <a:latin typeface="PT Sans" panose="020B0503020203020204" pitchFamily="34" charset="0"/>
              </a:rPr>
              <a:t>2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5т OHC x 2 шт.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8EFEB3F-6508-3E14-C0F4-CFD1FA7AAD1D}"/>
              </a:ext>
            </a:extLst>
          </p:cNvPr>
          <p:cNvSpPr/>
          <p:nvPr/>
        </p:nvSpPr>
        <p:spPr>
          <a:xfrm>
            <a:off x="6352244" y="2615076"/>
            <a:ext cx="2126738" cy="196386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Пескоструйная обработка 240 м2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24CD6FD-2314-C6B2-DE91-A80A2E9050F0}"/>
              </a:ext>
            </a:extLst>
          </p:cNvPr>
          <p:cNvSpPr/>
          <p:nvPr/>
        </p:nvSpPr>
        <p:spPr>
          <a:xfrm>
            <a:off x="10459083" y="4357263"/>
            <a:ext cx="513717" cy="24307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Б</a:t>
            </a:r>
            <a:r>
              <a:rPr lang="ru-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СУ</a:t>
            </a:r>
            <a:endParaRPr lang="ru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FD493C-8649-15B2-C518-70092E6441C8}"/>
              </a:ext>
            </a:extLst>
          </p:cNvPr>
          <p:cNvSpPr/>
          <p:nvPr/>
        </p:nvSpPr>
        <p:spPr>
          <a:xfrm>
            <a:off x="7710547" y="4357263"/>
            <a:ext cx="1432164" cy="19638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Зона складирования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5E77C50-E9F1-D8B6-F870-4A556D3A7F50}"/>
              </a:ext>
            </a:extLst>
          </p:cNvPr>
          <p:cNvSpPr/>
          <p:nvPr/>
        </p:nvSpPr>
        <p:spPr>
          <a:xfrm>
            <a:off x="9142711" y="2882540"/>
            <a:ext cx="1497579" cy="24307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Зона складирования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87CDA79-AD50-6432-7ADD-43B8C5F7EA35}"/>
              </a:ext>
            </a:extLst>
          </p:cNvPr>
          <p:cNvSpPr/>
          <p:nvPr/>
        </p:nvSpPr>
        <p:spPr>
          <a:xfrm>
            <a:off x="4337929" y="2114595"/>
            <a:ext cx="1501828" cy="50048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Покрасочный цех :</a:t>
            </a:r>
            <a:endParaRPr lang="en-US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1040 м </a:t>
            </a:r>
            <a:r>
              <a:rPr lang="ru" sz="900" b="1" baseline="30000" dirty="0">
                <a:solidFill>
                  <a:schemeClr val="tx1"/>
                </a:solidFill>
                <a:latin typeface="PT Sans" panose="020B0503020203020204" pitchFamily="34" charset="0"/>
              </a:rPr>
              <a:t>2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5т OHC x 2 шт.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2F53FCF-8AC6-4FB5-9A2C-15386C70589C}"/>
              </a:ext>
            </a:extLst>
          </p:cNvPr>
          <p:cNvSpPr/>
          <p:nvPr/>
        </p:nvSpPr>
        <p:spPr>
          <a:xfrm>
            <a:off x="570233" y="2337335"/>
            <a:ext cx="1804667" cy="627534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3 отапливаемых склада</a:t>
            </a:r>
          </a:p>
          <a:p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660 м </a:t>
            </a:r>
            <a:r>
              <a:rPr lang="ru" sz="900" b="1" baseline="30000" dirty="0">
                <a:solidFill>
                  <a:schemeClr val="tx1"/>
                </a:solidFill>
                <a:latin typeface="PT Sans" panose="020B0503020203020204" pitchFamily="34" charset="0"/>
              </a:rPr>
              <a:t>2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x 3 шт., включая пространство для опасных материалов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287D545-6AF5-7FB2-4A57-18BB68AC19BF}"/>
              </a:ext>
            </a:extLst>
          </p:cNvPr>
          <p:cNvSpPr/>
          <p:nvPr/>
        </p:nvSpPr>
        <p:spPr>
          <a:xfrm>
            <a:off x="3383283" y="893322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Офис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024666F-C179-1FC6-0250-6BF8C363E050}"/>
              </a:ext>
            </a:extLst>
          </p:cNvPr>
          <p:cNvSpPr/>
          <p:nvPr/>
        </p:nvSpPr>
        <p:spPr>
          <a:xfrm>
            <a:off x="4138879" y="1219907"/>
            <a:ext cx="1005776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Столовая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9FC5A9-4FBB-9C5D-8884-6F9D81455C6D}"/>
              </a:ext>
            </a:extLst>
          </p:cNvPr>
          <p:cNvSpPr/>
          <p:nvPr/>
        </p:nvSpPr>
        <p:spPr>
          <a:xfrm>
            <a:off x="5416848" y="1378118"/>
            <a:ext cx="2480243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Гараж для технического обслуживания</a:t>
            </a:r>
          </a:p>
        </p:txBody>
      </p:sp>
    </p:spTree>
    <p:extLst>
      <p:ext uri="{BB962C8B-B14F-4D97-AF65-F5344CB8AC3E}">
        <p14:creationId xmlns:p14="http://schemas.microsoft.com/office/powerpoint/2010/main" val="12035362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1DC6D-A296-96ED-3B80-8CF7640DB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erial view of a large area with buildings&#10;&#10;AI-generated content may be incorrect.">
            <a:extLst>
              <a:ext uri="{FF2B5EF4-FFF2-40B4-BE49-F238E27FC236}">
                <a16:creationId xmlns:a16="http://schemas.microsoft.com/office/drawing/2014/main" id="{A8CD7DA8-BEE9-CAAB-6C44-AF753308A1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C58A552-95E9-7571-A9B6-C9731C486ABF}"/>
              </a:ext>
            </a:extLst>
          </p:cNvPr>
          <p:cNvSpPr/>
          <p:nvPr/>
        </p:nvSpPr>
        <p:spPr>
          <a:xfrm>
            <a:off x="236463" y="5732208"/>
            <a:ext cx="7445527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59D1D9-9B70-9DF2-E537-C3CF8D3372C4}"/>
              </a:ext>
            </a:extLst>
          </p:cNvPr>
          <p:cNvSpPr txBox="1"/>
          <p:nvPr/>
        </p:nvSpPr>
        <p:spPr>
          <a:xfrm>
            <a:off x="333454" y="5818543"/>
            <a:ext cx="7212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3200" b="1" dirty="0">
                <a:latin typeface="Aptos" panose="020B0004020202020204" pitchFamily="34" charset="0"/>
              </a:rPr>
              <a:t>ПРОИЗВОДСТВЕННАЯ БАЗА ТЕНГИЗ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4FC2CC2-1352-7D0E-CDCB-66393BE7876A}"/>
              </a:ext>
            </a:extLst>
          </p:cNvPr>
          <p:cNvSpPr/>
          <p:nvPr/>
        </p:nvSpPr>
        <p:spPr>
          <a:xfrm>
            <a:off x="7038886" y="1457321"/>
            <a:ext cx="1735659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Механическая мастерская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BD4EC2-5913-A9E8-BEE6-45A82AABCA2A}"/>
              </a:ext>
            </a:extLst>
          </p:cNvPr>
          <p:cNvSpPr/>
          <p:nvPr/>
        </p:nvSpPr>
        <p:spPr>
          <a:xfrm>
            <a:off x="10200466" y="4257746"/>
            <a:ext cx="1289570" cy="24307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Бетонный завод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4B0CE1-20AC-79DD-7DF7-C6C14154059E}"/>
              </a:ext>
            </a:extLst>
          </p:cNvPr>
          <p:cNvSpPr/>
          <p:nvPr/>
        </p:nvSpPr>
        <p:spPr>
          <a:xfrm>
            <a:off x="2386388" y="5115081"/>
            <a:ext cx="1391016" cy="24878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Зона складирования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AC314D7-422A-8F07-175D-02CD03D97A3F}"/>
              </a:ext>
            </a:extLst>
          </p:cNvPr>
          <p:cNvSpPr/>
          <p:nvPr/>
        </p:nvSpPr>
        <p:spPr>
          <a:xfrm>
            <a:off x="7450984" y="1845466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Офисы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202960-B9C9-716E-B485-19A3823E03BE}"/>
              </a:ext>
            </a:extLst>
          </p:cNvPr>
          <p:cNvSpPr/>
          <p:nvPr/>
        </p:nvSpPr>
        <p:spPr>
          <a:xfrm>
            <a:off x="4446814" y="828701"/>
            <a:ext cx="927267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Общежития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899B4F3-9364-1EC9-EA97-4F1238247176}"/>
              </a:ext>
            </a:extLst>
          </p:cNvPr>
          <p:cNvSpPr/>
          <p:nvPr/>
        </p:nvSpPr>
        <p:spPr>
          <a:xfrm>
            <a:off x="7080419" y="1124138"/>
            <a:ext cx="92726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Склад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17765F3-A596-10E0-4D8A-7D48CAB994ED}"/>
              </a:ext>
            </a:extLst>
          </p:cNvPr>
          <p:cNvSpPr/>
          <p:nvPr/>
        </p:nvSpPr>
        <p:spPr>
          <a:xfrm>
            <a:off x="5873611" y="670490"/>
            <a:ext cx="92726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Столовая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1A4DA21-B220-5D98-3112-AE72F9547B77}"/>
              </a:ext>
            </a:extLst>
          </p:cNvPr>
          <p:cNvSpPr/>
          <p:nvPr/>
        </p:nvSpPr>
        <p:spPr>
          <a:xfrm>
            <a:off x="6363144" y="3008302"/>
            <a:ext cx="1644541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Производственный цех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407DC03-881E-E515-38BC-AF5FEF5BBEBD}"/>
              </a:ext>
            </a:extLst>
          </p:cNvPr>
          <p:cNvSpPr/>
          <p:nvPr/>
        </p:nvSpPr>
        <p:spPr>
          <a:xfrm>
            <a:off x="7681990" y="5106062"/>
            <a:ext cx="2706610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Цех </a:t>
            </a:r>
            <a:r>
              <a:rPr lang="ru" sz="900" b="1" dirty="0">
                <a:solidFill>
                  <a:schemeClr val="tx1"/>
                </a:solidFill>
                <a:highlight>
                  <a:srgbClr val="94D688"/>
                </a:highlight>
                <a:latin typeface="PT Sans" panose="020B0503020203020204" pitchFamily="34" charset="0"/>
              </a:rPr>
              <a:t>пескоструйной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обработки и покраски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13B1F3B-EBF5-BE40-B696-42B486B5303E}"/>
              </a:ext>
            </a:extLst>
          </p:cNvPr>
          <p:cNvSpPr/>
          <p:nvPr/>
        </p:nvSpPr>
        <p:spPr>
          <a:xfrm>
            <a:off x="2652363" y="3534901"/>
            <a:ext cx="198429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Открытая складская площадка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3AC8E94-F92D-307B-EAE0-694E23289B10}"/>
              </a:ext>
            </a:extLst>
          </p:cNvPr>
          <p:cNvSpPr/>
          <p:nvPr/>
        </p:nvSpPr>
        <p:spPr>
          <a:xfrm>
            <a:off x="3777404" y="2548733"/>
            <a:ext cx="927266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Парковка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EAE0B6E-C726-8122-DADD-11C94A1120EA}"/>
              </a:ext>
            </a:extLst>
          </p:cNvPr>
          <p:cNvSpPr/>
          <p:nvPr/>
        </p:nvSpPr>
        <p:spPr>
          <a:xfrm>
            <a:off x="6987350" y="796797"/>
            <a:ext cx="92726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Генератор</a:t>
            </a:r>
          </a:p>
        </p:txBody>
      </p:sp>
    </p:spTree>
    <p:extLst>
      <p:ext uri="{BB962C8B-B14F-4D97-AF65-F5344CB8AC3E}">
        <p14:creationId xmlns:p14="http://schemas.microsoft.com/office/powerpoint/2010/main" val="357256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F671CB-94E3-7E70-9DE8-B79AA89BAE3C}"/>
              </a:ext>
            </a:extLst>
          </p:cNvPr>
          <p:cNvSpPr/>
          <p:nvPr/>
        </p:nvSpPr>
        <p:spPr>
          <a:xfrm>
            <a:off x="3837131" y="533214"/>
            <a:ext cx="4216978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6C3189-8EE6-B66E-CC24-027835DF69C6}"/>
              </a:ext>
            </a:extLst>
          </p:cNvPr>
          <p:cNvSpPr txBox="1"/>
          <p:nvPr/>
        </p:nvSpPr>
        <p:spPr>
          <a:xfrm>
            <a:off x="3837131" y="271058"/>
            <a:ext cx="4378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Ubuntu" panose="020B0504030602030204" pitchFamily="34" charset="0"/>
              </a:rPr>
              <a:t>НАШИ КЛИЕНТЫ</a:t>
            </a:r>
          </a:p>
        </p:txBody>
      </p:sp>
      <p:pic>
        <p:nvPicPr>
          <p:cNvPr id="2" name="Picture 2" descr="Главная">
            <a:extLst>
              <a:ext uri="{FF2B5EF4-FFF2-40B4-BE49-F238E27FC236}">
                <a16:creationId xmlns:a16="http://schemas.microsoft.com/office/drawing/2014/main" id="{F99F69FF-543D-B8C6-A61D-3077697F8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2283" y="1861617"/>
            <a:ext cx="2371725" cy="238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logo with blue wings and yellow sun&#10;&#10;AI-generated content may be incorrect.">
            <a:extLst>
              <a:ext uri="{FF2B5EF4-FFF2-40B4-BE49-F238E27FC236}">
                <a16:creationId xmlns:a16="http://schemas.microsoft.com/office/drawing/2014/main" id="{7EAEA131-26EA-9923-3430-F29015700B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93" y="1889381"/>
            <a:ext cx="2533373" cy="2209946"/>
          </a:xfrm>
          <a:prstGeom prst="rect">
            <a:avLst/>
          </a:prstGeom>
        </p:spPr>
      </p:pic>
      <p:pic>
        <p:nvPicPr>
          <p:cNvPr id="4" name="Picture 8" descr="Karachaganak Petroleum Operating B.V. - KPO | Aksay">
            <a:extLst>
              <a:ext uri="{FF2B5EF4-FFF2-40B4-BE49-F238E27FC236}">
                <a16:creationId xmlns:a16="http://schemas.microsoft.com/office/drawing/2014/main" id="{C76D7819-E1EE-E73E-6266-F4D9803A84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85" t="13139" r="21232" b="19863"/>
          <a:stretch>
            <a:fillRect/>
          </a:stretch>
        </p:blipFill>
        <p:spPr bwMode="auto">
          <a:xfrm>
            <a:off x="5257693" y="4584621"/>
            <a:ext cx="1917329" cy="164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Atyrau oil refinery">
            <a:extLst>
              <a:ext uri="{FF2B5EF4-FFF2-40B4-BE49-F238E27FC236}">
                <a16:creationId xmlns:a16="http://schemas.microsoft.com/office/drawing/2014/main" id="{E9B99849-4E98-A00C-7F56-1D8C55F6D7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5190" y="4801520"/>
            <a:ext cx="2884645" cy="142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No photo description available.">
            <a:extLst>
              <a:ext uri="{FF2B5EF4-FFF2-40B4-BE49-F238E27FC236}">
                <a16:creationId xmlns:a16="http://schemas.microsoft.com/office/drawing/2014/main" id="{B34F198C-DA8B-CDA6-CB87-55CC7399C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0292" y="2061681"/>
            <a:ext cx="2209088" cy="21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4" descr="中国天辰工程有限公司- 抖音百科">
            <a:extLst>
              <a:ext uri="{FF2B5EF4-FFF2-40B4-BE49-F238E27FC236}">
                <a16:creationId xmlns:a16="http://schemas.microsoft.com/office/drawing/2014/main" id="{95FB2F33-A1F3-F1F2-27BD-C7098597E6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79535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6" descr="中国天辰工程有限公司- 抖音百科">
            <a:extLst>
              <a:ext uri="{FF2B5EF4-FFF2-40B4-BE49-F238E27FC236}">
                <a16:creationId xmlns:a16="http://schemas.microsoft.com/office/drawing/2014/main" id="{04C10E0F-21C2-EF47-E1D1-8334A7AFA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2879" y="4707076"/>
            <a:ext cx="2884646" cy="139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97EEC264-7811-F787-59EB-B4114E163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850" y="1861617"/>
            <a:ext cx="2274868" cy="23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2329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557C8-481D-8BCF-25BF-A5D5431A3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57316A-096F-3673-3242-BAD55E77CC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0"/>
            <a:ext cx="12192000" cy="68572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F3AE003-4279-61F3-C26E-09B84FEBD158}"/>
              </a:ext>
            </a:extLst>
          </p:cNvPr>
          <p:cNvSpPr/>
          <p:nvPr/>
        </p:nvSpPr>
        <p:spPr>
          <a:xfrm>
            <a:off x="236463" y="5732208"/>
            <a:ext cx="7309646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2AF5E1-4D07-8BA7-F6F6-77FA501769D8}"/>
              </a:ext>
            </a:extLst>
          </p:cNvPr>
          <p:cNvSpPr txBox="1"/>
          <p:nvPr/>
        </p:nvSpPr>
        <p:spPr>
          <a:xfrm>
            <a:off x="333455" y="5818543"/>
            <a:ext cx="7092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3200" b="1" dirty="0">
                <a:latin typeface="Aptos" panose="020B0004020202020204" pitchFamily="34" charset="0"/>
              </a:rPr>
              <a:t>ПРОИЗВОДСТВЕННАЯ БАЗА АКСАЙ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A83FB87-4521-CFF1-FF95-37B6428A831C}"/>
              </a:ext>
            </a:extLst>
          </p:cNvPr>
          <p:cNvSpPr/>
          <p:nvPr/>
        </p:nvSpPr>
        <p:spPr>
          <a:xfrm>
            <a:off x="3801804" y="4452078"/>
            <a:ext cx="1016691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Малый офис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1ABEC3-4D6E-34C9-F206-CF303A69E14B}"/>
              </a:ext>
            </a:extLst>
          </p:cNvPr>
          <p:cNvSpPr/>
          <p:nvPr/>
        </p:nvSpPr>
        <p:spPr>
          <a:xfrm>
            <a:off x="8897699" y="506870"/>
            <a:ext cx="1410359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Зона складирования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99FEA80-8AEC-4D84-4C92-2A42841A9773}"/>
              </a:ext>
            </a:extLst>
          </p:cNvPr>
          <p:cNvSpPr/>
          <p:nvPr/>
        </p:nvSpPr>
        <p:spPr>
          <a:xfrm>
            <a:off x="5155521" y="992261"/>
            <a:ext cx="1124257" cy="266585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Главный офис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00F044C-3191-3955-C8B9-ECAAB165E22F}"/>
              </a:ext>
            </a:extLst>
          </p:cNvPr>
          <p:cNvSpPr/>
          <p:nvPr/>
        </p:nvSpPr>
        <p:spPr>
          <a:xfrm>
            <a:off x="895988" y="1258846"/>
            <a:ext cx="1328196" cy="211699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Мастерская ПМВ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15BD43-EB38-6BDF-C697-6A30FBA42160}"/>
              </a:ext>
            </a:extLst>
          </p:cNvPr>
          <p:cNvSpPr/>
          <p:nvPr/>
        </p:nvSpPr>
        <p:spPr>
          <a:xfrm>
            <a:off x="2264154" y="765681"/>
            <a:ext cx="1623975" cy="211699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Производственные цеха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E777BE9-FDC5-A181-DEFC-430B5010EE84}"/>
              </a:ext>
            </a:extLst>
          </p:cNvPr>
          <p:cNvSpPr/>
          <p:nvPr/>
        </p:nvSpPr>
        <p:spPr>
          <a:xfrm>
            <a:off x="2054079" y="3114888"/>
            <a:ext cx="782522" cy="158211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Столовая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7D916B9-DD42-607C-F348-109330CE0581}"/>
              </a:ext>
            </a:extLst>
          </p:cNvPr>
          <p:cNvSpPr/>
          <p:nvPr/>
        </p:nvSpPr>
        <p:spPr>
          <a:xfrm>
            <a:off x="8265854" y="1508426"/>
            <a:ext cx="1016691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Малый офис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3A3BC11-EB70-4B39-7CAD-D0FD31676A53}"/>
              </a:ext>
            </a:extLst>
          </p:cNvPr>
          <p:cNvSpPr/>
          <p:nvPr/>
        </p:nvSpPr>
        <p:spPr>
          <a:xfrm>
            <a:off x="616589" y="2128796"/>
            <a:ext cx="924054" cy="166729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Котельная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6E25429-B051-C5DD-7AB7-11B777A5D261}"/>
              </a:ext>
            </a:extLst>
          </p:cNvPr>
          <p:cNvSpPr/>
          <p:nvPr/>
        </p:nvSpPr>
        <p:spPr>
          <a:xfrm>
            <a:off x="7850412" y="4056834"/>
            <a:ext cx="1970877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Контрольно-пропускной пункт</a:t>
            </a:r>
          </a:p>
        </p:txBody>
      </p:sp>
    </p:spTree>
    <p:extLst>
      <p:ext uri="{BB962C8B-B14F-4D97-AF65-F5344CB8AC3E}">
        <p14:creationId xmlns:p14="http://schemas.microsoft.com/office/powerpoint/2010/main" val="12099069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D96D2-B61B-B3B1-9246-A2829B70C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678F8290-79B3-3C42-B09C-3D2888467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80ED99E-7CA1-80FF-457A-9296124C5DB1}"/>
              </a:ext>
            </a:extLst>
          </p:cNvPr>
          <p:cNvSpPr/>
          <p:nvPr/>
        </p:nvSpPr>
        <p:spPr>
          <a:xfrm>
            <a:off x="3343564" y="824651"/>
            <a:ext cx="535610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D9E5FA-AB95-2905-839A-92729DD55EDF}"/>
              </a:ext>
            </a:extLst>
          </p:cNvPr>
          <p:cNvSpPr txBox="1"/>
          <p:nvPr/>
        </p:nvSpPr>
        <p:spPr>
          <a:xfrm>
            <a:off x="3469408" y="535033"/>
            <a:ext cx="5257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Ubuntu" panose="020B0504030602030204" pitchFamily="34" charset="0"/>
              </a:rPr>
              <a:t>КОМПАНИИ ГРУППЫ</a:t>
            </a:r>
            <a:endParaRPr lang="en-US" sz="1100" dirty="0">
              <a:latin typeface="Ubuntu" panose="020B050403060203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6C51AFF-5012-26E5-67C2-BE2A24007544}"/>
              </a:ext>
            </a:extLst>
          </p:cNvPr>
          <p:cNvSpPr/>
          <p:nvPr/>
        </p:nvSpPr>
        <p:spPr>
          <a:xfrm>
            <a:off x="2280661" y="1884257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80754A6E-4748-EA6E-39DC-CEB86B29AC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154" y="2025659"/>
            <a:ext cx="2935822" cy="685238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8F6F909-20A3-90AE-4AD7-63111E3E8417}"/>
              </a:ext>
            </a:extLst>
          </p:cNvPr>
          <p:cNvSpPr/>
          <p:nvPr/>
        </p:nvSpPr>
        <p:spPr>
          <a:xfrm>
            <a:off x="6453146" y="1885155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logo with text on it&#10;&#10;AI-generated content may be incorrect.">
            <a:extLst>
              <a:ext uri="{FF2B5EF4-FFF2-40B4-BE49-F238E27FC236}">
                <a16:creationId xmlns:a16="http://schemas.microsoft.com/office/drawing/2014/main" id="{F820127A-1576-5D8E-C9C1-DAE59E5267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8772" y="1984702"/>
            <a:ext cx="3122315" cy="758823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CE800E9-FC56-142D-9ED0-BB643CD5BC3D}"/>
              </a:ext>
            </a:extLst>
          </p:cNvPr>
          <p:cNvSpPr/>
          <p:nvPr/>
        </p:nvSpPr>
        <p:spPr>
          <a:xfrm>
            <a:off x="1099561" y="3972288"/>
            <a:ext cx="2342139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red line in a black background&#10;&#10;AI-generated content may be incorrect.">
            <a:extLst>
              <a:ext uri="{FF2B5EF4-FFF2-40B4-BE49-F238E27FC236}">
                <a16:creationId xmlns:a16="http://schemas.microsoft.com/office/drawing/2014/main" id="{677443F9-154F-DCD3-EDEE-1B74AE3DC9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187" y="4059760"/>
            <a:ext cx="2078738" cy="767734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C5D049C-F059-A59B-B98A-8600229989DE}"/>
              </a:ext>
            </a:extLst>
          </p:cNvPr>
          <p:cNvSpPr/>
          <p:nvPr/>
        </p:nvSpPr>
        <p:spPr>
          <a:xfrm>
            <a:off x="4969787" y="3968153"/>
            <a:ext cx="2342139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 descr="A red line on a black background&#10;&#10;AI-generated content may be incorrect.">
            <a:extLst>
              <a:ext uri="{FF2B5EF4-FFF2-40B4-BE49-F238E27FC236}">
                <a16:creationId xmlns:a16="http://schemas.microsoft.com/office/drawing/2014/main" id="{C945CC5E-6ABC-34C9-9F98-545EF6DB21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908" y="4103835"/>
            <a:ext cx="1969749" cy="671035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34D0B67-344C-2E3C-1F44-341655AB6655}"/>
              </a:ext>
            </a:extLst>
          </p:cNvPr>
          <p:cNvSpPr/>
          <p:nvPr/>
        </p:nvSpPr>
        <p:spPr>
          <a:xfrm>
            <a:off x="8846480" y="3968153"/>
            <a:ext cx="2342139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 descr="A red line on a black background&#10;&#10;AI-generated content may be incorrect.">
            <a:extLst>
              <a:ext uri="{FF2B5EF4-FFF2-40B4-BE49-F238E27FC236}">
                <a16:creationId xmlns:a16="http://schemas.microsoft.com/office/drawing/2014/main" id="{FB72F058-965F-CE52-4572-E7A8FFC52B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0013" y="4037190"/>
            <a:ext cx="2317474" cy="7575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93AEFC5-6F77-514A-368B-49A58B6E23FE}"/>
              </a:ext>
            </a:extLst>
          </p:cNvPr>
          <p:cNvSpPr txBox="1"/>
          <p:nvPr/>
        </p:nvSpPr>
        <p:spPr>
          <a:xfrm>
            <a:off x="1616365" y="2826936"/>
            <a:ext cx="4396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" b="1" dirty="0">
                <a:latin typeface="Aptos" panose="020B0004020202020204" pitchFamily="34" charset="0"/>
              </a:rPr>
              <a:t>Проектирование, поставка и  строительство для нефтегазовой и нефтехимической промышленности</a:t>
            </a:r>
            <a:endParaRPr lang="en-US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C97168-FCFD-3A07-4CB3-78758DAD656E}"/>
              </a:ext>
            </a:extLst>
          </p:cNvPr>
          <p:cNvSpPr txBox="1"/>
          <p:nvPr/>
        </p:nvSpPr>
        <p:spPr>
          <a:xfrm>
            <a:off x="6398651" y="2825970"/>
            <a:ext cx="351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" b="1" dirty="0">
                <a:latin typeface="Aptos" panose="020B0004020202020204" pitchFamily="34" charset="0"/>
              </a:rPr>
              <a:t>Управление промышленными и бытовыми отходами</a:t>
            </a:r>
            <a:endParaRPr lang="en-US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DBFCBF-159B-4060-1D0D-7D9FAE996C95}"/>
              </a:ext>
            </a:extLst>
          </p:cNvPr>
          <p:cNvSpPr txBox="1"/>
          <p:nvPr/>
        </p:nvSpPr>
        <p:spPr>
          <a:xfrm>
            <a:off x="525391" y="5010059"/>
            <a:ext cx="351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" b="1" dirty="0">
                <a:latin typeface="Aptos" panose="020B0004020202020204" pitchFamily="34" charset="0"/>
              </a:rPr>
              <a:t>Услуги складирования и </a:t>
            </a:r>
            <a:br>
              <a:rPr lang="en-US" b="1" dirty="0">
                <a:latin typeface="Aptos" panose="020B0004020202020204" pitchFamily="34" charset="0"/>
              </a:rPr>
            </a:br>
            <a:r>
              <a:rPr lang="ru" b="1" dirty="0">
                <a:latin typeface="Aptos" panose="020B0004020202020204" pitchFamily="34" charset="0"/>
              </a:rPr>
              <a:t>аренды оборудования</a:t>
            </a:r>
            <a:endParaRPr lang="en-US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FDE668-0784-55CC-AFA9-E4F807058D63}"/>
              </a:ext>
            </a:extLst>
          </p:cNvPr>
          <p:cNvSpPr txBox="1"/>
          <p:nvPr/>
        </p:nvSpPr>
        <p:spPr>
          <a:xfrm>
            <a:off x="4472421" y="5013115"/>
            <a:ext cx="3510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ptos" panose="020B0004020202020204" pitchFamily="34" charset="0"/>
              </a:rPr>
              <a:t>Услуги питания, управление </a:t>
            </a:r>
            <a:r>
              <a:rPr lang="ru-RU" b="1" dirty="0"/>
              <a:t>инфраструктурой, зданиями и объектами</a:t>
            </a:r>
            <a:endParaRPr lang="en-US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3DE71C4-7AC2-56E7-6746-F57C1C7B8FC6}"/>
              </a:ext>
            </a:extLst>
          </p:cNvPr>
          <p:cNvSpPr txBox="1"/>
          <p:nvPr/>
        </p:nvSpPr>
        <p:spPr>
          <a:xfrm>
            <a:off x="8333872" y="5010058"/>
            <a:ext cx="351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ptos" panose="020B0004020202020204" pitchFamily="34" charset="0"/>
              </a:rPr>
              <a:t>Услуги управления недвижимостью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90017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A1991-B8AD-A578-D1C3-33925BA3A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B5C170D-CB76-C246-B8C8-76D4065F9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02FA49C-E5A1-429F-02E4-F33DA693CFB1}"/>
              </a:ext>
            </a:extLst>
          </p:cNvPr>
          <p:cNvSpPr/>
          <p:nvPr/>
        </p:nvSpPr>
        <p:spPr>
          <a:xfrm>
            <a:off x="619248" y="478029"/>
            <a:ext cx="10704534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B15C8A-C150-98DC-35AB-705140337DE4}"/>
              </a:ext>
            </a:extLst>
          </p:cNvPr>
          <p:cNvSpPr txBox="1"/>
          <p:nvPr/>
        </p:nvSpPr>
        <p:spPr>
          <a:xfrm>
            <a:off x="693474" y="231032"/>
            <a:ext cx="11055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3600" b="1" dirty="0">
                <a:latin typeface="Ubuntu" panose="020B0504030602030204" pitchFamily="34" charset="0"/>
              </a:rPr>
              <a:t>ОСНОВНЫЕ НАПРАВЛЕНИЯ ДЕЯТЕЛЬНОСТИ</a:t>
            </a:r>
            <a:endParaRPr lang="en-US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4001BB-26AF-756C-BDCC-851095B1B0FF}"/>
              </a:ext>
            </a:extLst>
          </p:cNvPr>
          <p:cNvSpPr txBox="1"/>
          <p:nvPr/>
        </p:nvSpPr>
        <p:spPr>
          <a:xfrm>
            <a:off x="526885" y="1355393"/>
            <a:ext cx="81818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Нефтегазовые проекты на суше и на море.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Газовые заводы.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Нефтеперерабатывающие заводы </a:t>
            </a:r>
            <a:br>
              <a:rPr lang="ru" sz="2400" b="1" dirty="0">
                <a:latin typeface="Ubuntu" panose="020B0504030602030204" pitchFamily="34" charset="0"/>
              </a:rPr>
            </a:br>
            <a:r>
              <a:rPr lang="ru" sz="2400" b="1" dirty="0">
                <a:latin typeface="Ubuntu" panose="020B0504030602030204" pitchFamily="34" charset="0"/>
              </a:rPr>
              <a:t>    и</a:t>
            </a:r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 </a:t>
            </a:r>
            <a:r>
              <a:rPr lang="ru" sz="2400" b="1" dirty="0">
                <a:latin typeface="Ubuntu" panose="020B0504030602030204" pitchFamily="34" charset="0"/>
              </a:rPr>
              <a:t>нефтехимические заводы.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Трубопроводы.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Водоочистные сооружения.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Проекты электростанций и подстанций.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-RU" sz="2400" b="1" dirty="0">
                <a:latin typeface="Ubuntu" panose="020B0504030602030204" pitchFamily="34" charset="0"/>
              </a:rPr>
              <a:t>Проекты по реконструкции и модернизации</a:t>
            </a:r>
            <a:r>
              <a:rPr lang="ru" sz="2400" b="1" dirty="0">
                <a:latin typeface="Ubuntu" panose="020B0504030602030204" pitchFamily="34" charset="0"/>
              </a:rPr>
              <a:t>.</a:t>
            </a:r>
            <a:endParaRPr lang="en-US" sz="2400" b="1" dirty="0">
              <a:latin typeface="Ubuntu" panose="020B0504030602030204" pitchFamily="34" charset="0"/>
            </a:endParaRP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Проекты по техническому обслуживанию.</a:t>
            </a:r>
            <a:endParaRPr lang="en-US" sz="2000" dirty="0">
              <a:latin typeface="Ubuntu" panose="020B0504030602030204" pitchFamily="34" charset="0"/>
            </a:endParaRP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Коммерческие и жилые здания.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Возобновляемые источники энергии.</a:t>
            </a:r>
          </a:p>
          <a:p>
            <a:endParaRPr lang="en-US" sz="2400" b="1" dirty="0">
              <a:latin typeface="Ubuntu" panose="020B0504030602030204" pitchFamily="34" charset="0"/>
            </a:endParaRP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4015E082-33BC-40B7-D9F0-C51606BF390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2" descr="500+ Oil And Gas Pictures [HD] | Download Free Images on Unsplash">
            <a:extLst>
              <a:ext uri="{FF2B5EF4-FFF2-40B4-BE49-F238E27FC236}">
                <a16:creationId xmlns:a16="http://schemas.microsoft.com/office/drawing/2014/main" id="{123C4B9F-77A4-C78E-2258-77D5D31E2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7563" y="1584871"/>
            <a:ext cx="4568811" cy="3383457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il Refinery Industrial Complex on Transparent Background 55983594 PNG">
            <a:extLst>
              <a:ext uri="{FF2B5EF4-FFF2-40B4-BE49-F238E27FC236}">
                <a16:creationId xmlns:a16="http://schemas.microsoft.com/office/drawing/2014/main" id="{58B983CD-1D55-4723-CD39-12AB7EE4F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666" y="3276600"/>
            <a:ext cx="3733449" cy="373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514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817BE-B60C-8927-E235-CDD93E18D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2F0F6C8D-3ADA-0B0C-F327-C1F7A3895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0B2E13-B1DE-28DD-0612-EAB0B995E2CA}"/>
              </a:ext>
            </a:extLst>
          </p:cNvPr>
          <p:cNvSpPr/>
          <p:nvPr/>
        </p:nvSpPr>
        <p:spPr>
          <a:xfrm>
            <a:off x="619250" y="774398"/>
            <a:ext cx="710931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007188-2CE0-03AD-9720-F8DE578ABA08}"/>
              </a:ext>
            </a:extLst>
          </p:cNvPr>
          <p:cNvSpPr txBox="1"/>
          <p:nvPr/>
        </p:nvSpPr>
        <p:spPr>
          <a:xfrm>
            <a:off x="619250" y="479628"/>
            <a:ext cx="7109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3600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ВИДЫ СТРОИТЕЛЬНЫХ УСЛУГ</a:t>
            </a:r>
            <a:endParaRPr lang="en-US" sz="36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350568-FE37-03CC-8DA1-E58BF7BB4ADD}"/>
              </a:ext>
            </a:extLst>
          </p:cNvPr>
          <p:cNvSpPr txBox="1"/>
          <p:nvPr/>
        </p:nvSpPr>
        <p:spPr>
          <a:xfrm>
            <a:off x="619248" y="1204113"/>
            <a:ext cx="670518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Забивка свай, земляные работы.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-RU" sz="2400" b="1" dirty="0">
                <a:latin typeface="Ubuntu" panose="020B0504030602030204" pitchFamily="34" charset="0"/>
              </a:rPr>
              <a:t>Общестроительные работы. 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Изготовление и монтаж конструкций.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Изготовление и монтаж трубопроводов.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-RU" sz="2400" b="1" dirty="0">
                <a:latin typeface="Ubuntu" panose="020B0504030602030204" pitchFamily="34" charset="0"/>
              </a:rPr>
              <a:t>Неразрушающий контроль и </a:t>
            </a:r>
            <a:r>
              <a:rPr lang="ru-RU" sz="2400" b="1" dirty="0" err="1">
                <a:latin typeface="Ubuntu" panose="020B0504030602030204" pitchFamily="34" charset="0"/>
              </a:rPr>
              <a:t>послесварочная</a:t>
            </a:r>
            <a:r>
              <a:rPr lang="ru-RU" sz="2400" b="1" dirty="0">
                <a:latin typeface="Ubuntu" panose="020B0504030602030204" pitchFamily="34" charset="0"/>
              </a:rPr>
              <a:t> термообработка.</a:t>
            </a:r>
            <a:endParaRPr lang="ru" sz="2400" b="1" dirty="0">
              <a:latin typeface="Ubuntu" panose="020B0504030602030204" pitchFamily="34" charset="0"/>
            </a:endParaRP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Покраска и изоляция, строительные леса.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Механомонтажные работы.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Резервуары и емкости.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Электротехника, приборы и оборудование, телекоммуникации.</a:t>
            </a:r>
            <a:endParaRPr lang="en-US" sz="2000" dirty="0">
              <a:latin typeface="Ubuntu" panose="020B0504030602030204" pitchFamily="34" charset="0"/>
            </a:endParaRP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Пуско-наладочные работы.</a:t>
            </a:r>
            <a:endParaRPr lang="en-US" sz="2000" dirty="0">
              <a:latin typeface="Ubuntu" panose="020B0504030602030204" pitchFamily="34" charset="0"/>
            </a:endParaRP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Поддержка при вводе в эксплуатацию.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D9A6F7F5-4375-79DC-3003-B5277B0006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12" descr="A group of people in safety vests and helmets at a factory&#10;&#10;AI-generated content may be incorrect.">
            <a:extLst>
              <a:ext uri="{FF2B5EF4-FFF2-40B4-BE49-F238E27FC236}">
                <a16:creationId xmlns:a16="http://schemas.microsoft.com/office/drawing/2014/main" id="{21F73DD7-63F6-38EB-C904-2EEBDF7605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6" r="-1" b="-1"/>
          <a:stretch>
            <a:fillRect/>
          </a:stretch>
        </p:blipFill>
        <p:spPr>
          <a:xfrm>
            <a:off x="6809964" y="1158573"/>
            <a:ext cx="5210546" cy="3224992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pic>
        <p:nvPicPr>
          <p:cNvPr id="10" name="Picture 9" descr="A crane with a black background&#10;&#10;AI-generated content may be incorrect.">
            <a:extLst>
              <a:ext uri="{FF2B5EF4-FFF2-40B4-BE49-F238E27FC236}">
                <a16:creationId xmlns:a16="http://schemas.microsoft.com/office/drawing/2014/main" id="{868019CF-CFE8-EAA8-C053-B10D06E5EA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162" y="2036809"/>
            <a:ext cx="5108093" cy="510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530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E3F85-F7D4-A410-9972-9A0986B94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3B7F9CFE-347F-7193-96FE-E04B216A9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ataLife Engine &gt; Версия для печати &gt; Завод">
            <a:extLst>
              <a:ext uri="{FF2B5EF4-FFF2-40B4-BE49-F238E27FC236}">
                <a16:creationId xmlns:a16="http://schemas.microsoft.com/office/drawing/2014/main" id="{2111D58E-3B8A-7067-92CD-AE09C0FA8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14" y="4043482"/>
            <a:ext cx="7835074" cy="285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3CE160-DA3B-EB09-C46C-29F9ED74F2F7}"/>
              </a:ext>
            </a:extLst>
          </p:cNvPr>
          <p:cNvSpPr/>
          <p:nvPr/>
        </p:nvSpPr>
        <p:spPr>
          <a:xfrm>
            <a:off x="619250" y="774398"/>
            <a:ext cx="960392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8DB04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C62DE2-F753-AEE7-F886-EEE113504F45}"/>
              </a:ext>
            </a:extLst>
          </p:cNvPr>
          <p:cNvSpPr txBox="1"/>
          <p:nvPr/>
        </p:nvSpPr>
        <p:spPr>
          <a:xfrm>
            <a:off x="725967" y="479628"/>
            <a:ext cx="9603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ОСНОВНЫЕ ВИДЫ ТЕХОБСЛУЖИВАНИЯ</a:t>
            </a:r>
            <a:endParaRPr lang="en-US" sz="1100" dirty="0">
              <a:latin typeface="Ubuntu" panose="020B0504030602030204" pitchFamily="34" charset="0"/>
            </a:endParaRP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682D3B0A-58DE-2D69-AA16-2D2BE245DB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2" descr="DataLife Engine &gt; Версия для печати &gt; Завод">
            <a:extLst>
              <a:ext uri="{FF2B5EF4-FFF2-40B4-BE49-F238E27FC236}">
                <a16:creationId xmlns:a16="http://schemas.microsoft.com/office/drawing/2014/main" id="{5045BDA7-EA61-5C3F-C17C-FADAF6FAFC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9942" y="4043482"/>
            <a:ext cx="5406572" cy="285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 person wearing a hard hat and gloves holding a circular saw&#10;&#10;AI-generated content may be incorrect.">
            <a:extLst>
              <a:ext uri="{FF2B5EF4-FFF2-40B4-BE49-F238E27FC236}">
                <a16:creationId xmlns:a16="http://schemas.microsoft.com/office/drawing/2014/main" id="{FDFD8C4D-3322-08E2-7789-D75EC4F72C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87329" y="1457460"/>
            <a:ext cx="3592944" cy="54323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EB3FFC-1E12-8725-333D-47222A15BDB9}"/>
              </a:ext>
            </a:extLst>
          </p:cNvPr>
          <p:cNvSpPr txBox="1"/>
          <p:nvPr/>
        </p:nvSpPr>
        <p:spPr>
          <a:xfrm>
            <a:off x="561191" y="1276699"/>
            <a:ext cx="771162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Механическое обслуживание.</a:t>
            </a:r>
          </a:p>
          <a:p>
            <a:pPr>
              <a:lnSpc>
                <a:spcPct val="150000"/>
              </a:lnSpc>
            </a:pPr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Техническое обслуживание </a:t>
            </a:r>
            <a:r>
              <a:rPr lang="en-US" sz="2400" b="1" dirty="0">
                <a:latin typeface="Ubuntu" panose="020B0504030602030204" pitchFamily="34" charset="0"/>
              </a:rPr>
              <a:t>  </a:t>
            </a:r>
            <a:r>
              <a:rPr lang="ru" sz="2400" b="1" dirty="0">
                <a:latin typeface="Ubuntu" panose="020B0504030602030204" pitchFamily="34" charset="0"/>
              </a:rPr>
              <a:t>электрооборудования и приборов.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Техническое обслуживание критически важного вращающегося оборудования.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Строительные леса, покраска и изоляция.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Услуги промышленной уборки.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Услуги химической очистки.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Услуги калибровки и тестирования клапанов.</a:t>
            </a:r>
          </a:p>
          <a:p>
            <a:endParaRPr lang="en-US" sz="2400" b="1" dirty="0">
              <a:solidFill>
                <a:srgbClr val="FF0000"/>
              </a:solidFill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011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64D29-9C57-98AA-62C3-CA4919B3D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AC283CBC-DB50-EE3C-0973-769113D3D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9D6743-4360-F408-65BE-F887B1CC0396}"/>
              </a:ext>
            </a:extLst>
          </p:cNvPr>
          <p:cNvSpPr/>
          <p:nvPr/>
        </p:nvSpPr>
        <p:spPr>
          <a:xfrm>
            <a:off x="517649" y="482302"/>
            <a:ext cx="9775778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62FECF-B38C-1D14-E0B8-611155AFE9E6}"/>
              </a:ext>
            </a:extLst>
          </p:cNvPr>
          <p:cNvSpPr txBox="1"/>
          <p:nvPr/>
        </p:nvSpPr>
        <p:spPr>
          <a:xfrm>
            <a:off x="624367" y="187532"/>
            <a:ext cx="9775778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3600" b="1" dirty="0">
                <a:solidFill>
                  <a:srgbClr val="241F21"/>
                </a:solidFill>
                <a:latin typeface="Arial"/>
              </a:rPr>
              <a:t>ВСПОМОГАТЕЛЬНАЯ ИНФРАСТРУКТУРА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40100-CE2A-08EC-455C-8CE44271525F}"/>
              </a:ext>
            </a:extLst>
          </p:cNvPr>
          <p:cNvSpPr txBox="1"/>
          <p:nvPr/>
        </p:nvSpPr>
        <p:spPr>
          <a:xfrm>
            <a:off x="328854" y="1066986"/>
            <a:ext cx="1099954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Производственнае базы в г. Атырау, Карабатан, Тенгиз, Аксай, Актау.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Цеха резки, сварки, покраски, пескоструйной обработки.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Портовые производственные мощности для модулей LER, PAR, PAU.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Метрологические лаборатории и лаборатории электроиспытаний.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Предприятия по переработке промышленных отходов и места захоронения отходов.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Неразрушающий контроль (</a:t>
            </a:r>
            <a:r>
              <a:rPr lang="en-US" sz="2400" b="1" dirty="0">
                <a:latin typeface="Ubuntu" panose="020B0504030602030204" pitchFamily="34" charset="0"/>
              </a:rPr>
              <a:t>NDT</a:t>
            </a:r>
            <a:r>
              <a:rPr lang="ru" sz="2400" b="1" dirty="0">
                <a:latin typeface="Ubuntu" panose="020B0504030602030204" pitchFamily="34" charset="0"/>
              </a:rPr>
              <a:t>).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Бетон</a:t>
            </a:r>
            <a:r>
              <a:rPr lang="ru-RU" sz="2400" b="1" dirty="0">
                <a:latin typeface="Ubuntu" panose="020B0504030602030204" pitchFamily="34" charset="0"/>
              </a:rPr>
              <a:t>о-смесительные установки</a:t>
            </a:r>
            <a:r>
              <a:rPr lang="ru" sz="2400" b="1" dirty="0">
                <a:latin typeface="Ubuntu" panose="020B0504030602030204" pitchFamily="34" charset="0"/>
              </a:rPr>
              <a:t>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Парк строительной техники.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Региональные офисы и центры </a:t>
            </a:r>
            <a:br>
              <a:rPr lang="ru" sz="2400" b="1" dirty="0">
                <a:latin typeface="Ubuntu" panose="020B0504030602030204" pitchFamily="34" charset="0"/>
              </a:rPr>
            </a:br>
            <a:r>
              <a:rPr lang="ru" sz="2400" b="1" dirty="0">
                <a:latin typeface="Ubuntu" panose="020B0504030602030204" pitchFamily="34" charset="0"/>
              </a:rPr>
              <a:t>обработки данных.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Центры обучения и развития.</a:t>
            </a:r>
          </a:p>
          <a:p>
            <a:r>
              <a:rPr lang="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ru" sz="2400" b="1" dirty="0">
                <a:latin typeface="Ubuntu" panose="020B0504030602030204" pitchFamily="34" charset="0"/>
              </a:rPr>
              <a:t>Фитнес-центры и центры отдыха.</a:t>
            </a:r>
          </a:p>
          <a:p>
            <a:endParaRPr lang="en-US" sz="2400" b="1" dirty="0">
              <a:solidFill>
                <a:srgbClr val="FF0000"/>
              </a:solidFill>
              <a:latin typeface="Ubuntu" panose="020B0504030602030204" pitchFamily="34" charset="0"/>
            </a:endParaRP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8963F798-A1D7-6E93-2B47-D96C5A39CAA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Low pressure sandblasting machines - Sapi Sandstrahl und Anlagenbau">
            <a:extLst>
              <a:ext uri="{FF2B5EF4-FFF2-40B4-BE49-F238E27FC236}">
                <a16:creationId xmlns:a16="http://schemas.microsoft.com/office/drawing/2014/main" id="{BEEBD275-290C-55BD-EA02-060698C39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2256" y="2632273"/>
            <a:ext cx="5225011" cy="363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olywood NDT - Non-Destructive Testing">
            <a:extLst>
              <a:ext uri="{FF2B5EF4-FFF2-40B4-BE49-F238E27FC236}">
                <a16:creationId xmlns:a16="http://schemas.microsoft.com/office/drawing/2014/main" id="{4732E5EB-6A72-193F-556F-8EC6FA3B7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2129" y="4451332"/>
            <a:ext cx="2733551" cy="206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653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2B77E-1FB6-55EA-6830-89E485FAE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ndustry, Construction Industrial, civil works, pipe - Tube, factory">
            <a:extLst>
              <a:ext uri="{FF2B5EF4-FFF2-40B4-BE49-F238E27FC236}">
                <a16:creationId xmlns:a16="http://schemas.microsoft.com/office/drawing/2014/main" id="{90FB2E11-8ECF-1FFF-7CBB-76BA1F6BD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9C60839-3179-2B39-DF06-68E8B93FA4F5}"/>
              </a:ext>
            </a:extLst>
          </p:cNvPr>
          <p:cNvSpPr/>
          <p:nvPr/>
        </p:nvSpPr>
        <p:spPr>
          <a:xfrm>
            <a:off x="593889" y="5279011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D0F750CF-E716-5018-4F77-3634999504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82" y="5420413"/>
            <a:ext cx="2935822" cy="6852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44C5B8-068C-079C-7BF9-A41166CF6267}"/>
              </a:ext>
            </a:extLst>
          </p:cNvPr>
          <p:cNvSpPr/>
          <p:nvPr/>
        </p:nvSpPr>
        <p:spPr>
          <a:xfrm>
            <a:off x="4368801" y="673100"/>
            <a:ext cx="7315200" cy="52044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91C7B3-C6F4-CEC1-5F74-21FBB0E42A49}"/>
              </a:ext>
            </a:extLst>
          </p:cNvPr>
          <p:cNvSpPr txBox="1"/>
          <p:nvPr/>
        </p:nvSpPr>
        <p:spPr>
          <a:xfrm>
            <a:off x="4368801" y="352628"/>
            <a:ext cx="7137399" cy="891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4800" b="1" dirty="0">
                <a:solidFill>
                  <a:srgbClr val="241F21"/>
                </a:solidFill>
                <a:latin typeface="Arial"/>
              </a:rPr>
              <a:t>КЛЮЧЕВЫЕ ПРОЕКТЫ</a:t>
            </a:r>
          </a:p>
        </p:txBody>
      </p:sp>
    </p:spTree>
    <p:extLst>
      <p:ext uri="{BB962C8B-B14F-4D97-AF65-F5344CB8AC3E}">
        <p14:creationId xmlns:p14="http://schemas.microsoft.com/office/powerpoint/2010/main" val="1850847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10159</TotalTime>
  <Words>2477</Words>
  <Application>Microsoft Office PowerPoint</Application>
  <PresentationFormat>Widescreen</PresentationFormat>
  <Paragraphs>559</Paragraphs>
  <Slides>41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Aptos Display</vt:lpstr>
      <vt:lpstr>Ubuntu</vt:lpstr>
      <vt:lpstr>Segoe UI</vt:lpstr>
      <vt:lpstr>Arial</vt:lpstr>
      <vt:lpstr>Aptos</vt:lpstr>
      <vt:lpstr>PT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Denis Valivach</dc:creator>
  <cp:lastModifiedBy>Denis Valivach</cp:lastModifiedBy>
  <cp:revision>803</cp:revision>
  <dcterms:created xsi:type="dcterms:W3CDTF">2025-06-11T10:30:40Z</dcterms:created>
  <dcterms:modified xsi:type="dcterms:W3CDTF">2025-12-17T04:52:15Z</dcterms:modified>
</cp:coreProperties>
</file>