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306" r:id="rId4"/>
    <p:sldId id="342" r:id="rId5"/>
    <p:sldId id="305" r:id="rId6"/>
    <p:sldId id="341" r:id="rId7"/>
    <p:sldId id="307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2" r:id="rId31"/>
    <p:sldId id="333" r:id="rId32"/>
    <p:sldId id="346" r:id="rId33"/>
    <p:sldId id="345" r:id="rId34"/>
    <p:sldId id="272" r:id="rId35"/>
    <p:sldId id="270" r:id="rId36"/>
    <p:sldId id="334" r:id="rId37"/>
    <p:sldId id="335" r:id="rId38"/>
    <p:sldId id="336" r:id="rId39"/>
    <p:sldId id="337" r:id="rId40"/>
    <p:sldId id="338" r:id="rId41"/>
    <p:sldId id="340" r:id="rId42"/>
  </p:sldIdLst>
  <p:sldSz cx="12192000" cy="6858000"/>
  <p:notesSz cx="6858000" cy="9144000"/>
  <p:embeddedFontLst>
    <p:embeddedFont>
      <p:font typeface="PT Sans" panose="020B0503020203020204" pitchFamily="34" charset="0"/>
      <p:regular r:id="rId44"/>
      <p:bold r:id="rId45"/>
      <p:italic r:id="rId46"/>
      <p:boldItalic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Ubuntu" panose="020B0504030602030204" pitchFamily="34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B04"/>
    <a:srgbClr val="94D688"/>
    <a:srgbClr val="9CA1A8"/>
    <a:srgbClr val="93D587"/>
    <a:srgbClr val="FF8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94189" autoAdjust="0"/>
  </p:normalViewPr>
  <p:slideViewPr>
    <p:cSldViewPr snapToGrid="0">
      <p:cViewPr varScale="1">
        <p:scale>
          <a:sx n="104" d="100"/>
          <a:sy n="104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C91B4-D8C1-4D39-872E-E3923FEC14F2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AA38-6A31-4133-B3C9-8174B76E8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6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739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B204D-B379-AA56-5F13-4C966CA28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7D441-F198-18C1-7F80-F894D23E3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98DD6-18E3-8D4B-686F-596495478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A6637-AE14-A709-A2ED-BAFB9B048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17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4A5E2-7C01-5FB4-2D2B-5E9E32924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A00A92-49FB-1759-AFB9-1EE402161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CBE4D8-85FA-0A1A-EA22-3C7EFB1BA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343DAA-21B1-3AAD-B925-D52587403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01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5085C-3834-17B1-F3AC-BFD0D0AD5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6FEAC9-0131-E257-203D-2E06F42CA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11E118-CAA5-4531-7772-ED8C3C3B8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BF627-2C96-6A70-2DAA-89C7BB0CA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07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13AF5-560E-94BF-B69C-F259B342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04E688-3D8B-74CC-2A98-2E17C85C2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AA8E8A-14AD-81CF-1F71-3CD7600A70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EF229-602D-9723-201F-B8266B5B2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82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81567-1ACB-528D-2620-E103C332C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1C7024-DF87-99EC-1F99-1EA54975D1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32A12-824C-8C10-7DD6-6BD990887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37D7A-77C1-2192-8AC7-EC960600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19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0978A-0EA0-9A30-E8A5-A2D4C8694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97A5A7-4F28-E035-202E-7EB73CFB24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7A3F35-6FC7-FFCE-837C-E9BA05D1EE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DED2C-ADAA-81D2-5C3E-022F8031FA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37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7D901-D14D-9BE8-4D87-A0F3C3A9B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CA21A0-5EF7-12BD-0D87-565AA4C6F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8681EA-AC3B-A084-5382-8A1F6DCCCC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EC7DB-80CD-354D-7EC8-627D0B58B4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99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70339-F231-3A03-FC1C-74CADD20B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B965B3-E5D6-28E5-8B73-E4306DCB5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A41BE-815F-9CDC-A26E-25FBC1D34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0E9973-3D73-5D22-D2B3-3CE96194E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372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1A38D-9ABE-A53D-3430-E1CEEA636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11740-23C8-6F6A-E041-F79AF95951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A8D2B1-88C0-259D-43F6-7EBC58743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380EA3-E8BB-785F-05D2-F0C5612E2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07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198AE-63E8-FB62-E550-89C2AE2A1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878047-E971-9073-B9EF-403CF8748E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AA90DA-07A6-5221-A7D9-B02BE8EFE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9DDF64-C6EA-503A-864E-FE42D2A8D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03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34926-3756-735E-08DA-95F83E61A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5DFD3-1056-68B0-AAC5-26640F2C5E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4E4FC8-DFBA-E339-7C01-629E923F9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0D1CA-13AD-C953-8FE3-44707AE86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10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1EE74-6F78-6FF7-A4DE-9FA286E3C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576ED-FE3C-DC76-0790-27D9EC083F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8070D6-E88C-DE31-D099-A977FD098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895EC4-152B-2890-C957-63BC4BE460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82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1F52C-D39B-0494-D999-E6BF88D80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BA697A-3AE4-EEE3-E747-E7DDD7A62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253E81-304E-944A-9995-D4B0B0393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A812D1-55E5-4A41-508C-207F74CC0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66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3CE29-74F8-9A28-8A04-348D120C7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5076DE-3C3D-D4F3-1BB6-60F9A3CF7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C4547C-F615-A187-84EC-DF905DD47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DFB3D8-240C-2D99-8801-39C2EDF17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4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95BCC-99C7-E127-F1A1-9EB813441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1BB63-8BDC-C07E-D1AE-C176B79C2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E139E-5F74-B244-1F62-78B0783111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C84B12-0749-C404-9F34-620D9D4CCC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911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83CC9-BCA2-86F6-A31A-32373B628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9F996D-37F8-A79D-455B-07F03D5BB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3D117A-1866-51C7-4EE3-080C3F581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90D3-CFE0-3FB1-CD44-0FAA6F5C2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975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E3919-0C46-24F3-ECA2-AE1A85C7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25CC2-5410-EE86-8DAC-7AD3286238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F898F-7B29-A33B-1872-A6D798105D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7388B-F74B-4D02-CD12-6894D064C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80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02732-31E4-C8EE-D739-643791B68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5AE6EF-5FFF-C27F-658C-C279A9E69A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B3E2A0-C2BB-250E-DD7A-AB9806E4D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CF6FD-4D6C-D083-E905-B488254365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015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21124-773B-B7EF-FCAD-7F5000DAB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905B8-BF27-309C-5CFA-821CEE32ED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196AA3-C197-828F-3015-6B17FA7CE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6CE51-D748-1569-5C22-E90F008D9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507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0C27A-9279-A835-2454-50BF893F3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C287DC-C18E-6CF8-5861-E10375175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03F49-DEFF-8E03-5C8A-292EAC6D48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40462-1D31-043E-089B-57D959BEB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334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64749-7768-BDAF-B034-14FC25489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8B9CE2-E8E5-CC18-107C-E08569DF8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CCEE7-F609-E00E-6161-0D5B23B25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98CF4-BFC0-CA11-4E76-A2BAA15E7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0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539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043B-7227-BE10-C77E-B78BA7846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70230-8941-2F23-8CAA-ED7836B35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3DC7A-683B-61C3-71BC-FA4B30CB4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EF0DE-650A-B76E-BB20-5FB8BACFA0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946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E0323-87F4-4789-E021-E4C20B163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FF6F4A-7101-8083-1FDB-DA5DBBFB1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F479F-FBEE-6896-E409-E0B0FC910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53FA0-E4F9-6FB2-9FF4-31AD2C115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575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AAFC-D1F2-8DD7-A0AA-05C388A12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F4C91F-B53E-1482-D626-A4B507548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E357E-D96A-1D34-FA52-A7BBBF2B3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7FC67-3F38-3335-0CAB-08975E71C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955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B523D-6299-5C7A-A502-B6219E9C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961D74-F653-553A-64D8-06174B39A6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175070-4A07-8841-CAA3-63BA69070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4ABF1-A35C-D749-8874-16385B8F08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551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B57D6-1BA0-27A9-F1A0-5ADAB5B41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1A8EB2-69DF-1CF0-F97A-B08B7C955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8A3497-BE25-52C0-4618-5848B94DC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12FA2D-6BE5-6670-7D73-F1DA479F8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356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3F463-081D-27AA-9FBA-D5CC1671D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88D0A7-97AF-349A-39A8-F0BA0A075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D8AD8-4B25-892C-18E9-D241E008D0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349D6-D19D-5078-8946-4C4C6A51D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717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4E4A2-6502-B030-F591-47B4E6F58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4A4F9C-8094-900C-75AE-803CCBC00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448828-85E9-F907-946E-E86A8CFBB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9527B-2C96-63D3-3524-E4379716DD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514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A5622-A9D2-C5B2-A934-B2D15E99D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DD3300-2889-E3FD-5F81-79780643D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2AC746-E514-AEFA-8DBB-55D4E28F0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95DB-A70C-59C5-19AE-537DC728C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9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EB844-96EF-F673-E3BE-C37F205CF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089970-5F3D-7DF7-6F67-84820E4570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BEE499-5CB7-3DE9-C401-39D519D66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8819F-5C39-76A5-89AA-275C0DCEA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13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A1DA0-0998-2FCA-0F4F-EF2B9809C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3A8EA-A886-1895-820B-05CB4D1A0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FB4447-FAC1-FDF5-5211-9E07EEAE3F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56268-CF72-9084-5FE0-8B0600419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01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A5EA6-7B16-D788-7D8F-11096069B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856EA8-223F-07A1-0E58-2D79506C6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456F2-6914-8510-8956-392350C1B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0C367-3C74-3D3A-8A1F-62F07402C7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77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2B1EB-AFA4-9CBF-02D0-75C537962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78B1A-2FA9-E629-3185-65378ED1B5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D5FBD9-736E-9FD6-17EA-E732C2089F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733EB-E230-9CE1-4A24-D43F83F47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37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5A3A3-49D1-8AED-7493-B185A8456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45AFB-F4A1-439A-9AB9-8A527A6DB2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22C050-7917-E164-E778-543BFB08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4A8E5-EE10-10F4-45D1-38D671F35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94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0A81F-F7D9-F79B-727E-6F6D4936F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67FAED-5527-4969-8CBD-DA7A6EBE2F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1B9FD9-C7CF-7D6C-2124-B7CD22DEFE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11E53-0D7B-41FB-6B23-B91AFD831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6AA38-6A31-4133-B3C9-8174B76E82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97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CC49E-A5F2-6879-0C49-59FD94C59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0F6101-0E33-DDC3-715E-7E71102E8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727CA-6F65-D48F-6047-2979EEB3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476B0-F8B5-8E9D-CFF5-600307FA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E26B2-8250-24E9-92B3-DFC4B5DDB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62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FB29D-14C4-5E21-EFBE-9984B88E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B309B2-4F5D-8003-7667-C75ED8C5A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554EA-F454-C259-4A69-A30E6578C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422A2-979A-E804-FFA8-68E901DCD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BDFCB-B01E-A636-53B1-0446635BD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9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1A4865-078C-9980-48B2-D390035E11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FA4F7-01B3-A129-95B5-1D80A330E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BC8F7-F505-6B4C-4589-2579BD98F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BE7EC-4A19-376C-2A73-C91FFDD9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A8141-4219-3961-3C5A-8DEC80F39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5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B94B3-6E85-D1BC-D594-51FD05258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FF91-B4EE-246E-0F73-ECEFFB20F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1346-1D48-33DF-67D6-71100231B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D52A9-D653-256A-A2F1-79A0B34EB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6C89C-94C2-9F5F-EA0B-2AAEC4103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36F19-5E65-9473-CFCB-320C1229A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ACD48-86CC-BC78-935A-A563AF4F5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71CC0-9C2E-C48B-20EB-E8CCE0DBE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1C592-C19E-344B-EB5D-82FDADCD0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BE2A-C251-03DC-05FE-5D720F0DB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9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FBE7C-188E-4A98-016E-5BFCC9B6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A8CC5-E392-20F7-E295-86DBAA9EDB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1947C-B48D-0018-5BC2-75BA6FFE8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631E2-39A5-DC9E-D904-B6BFE88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69871-E3AA-2E5D-BED8-BD9B01FC1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CE7FF-62BD-C1A5-9B7C-9ACBDFA2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61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88A38-6742-F2A0-2705-05BD2EB5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5FEB9E-A0FF-A7F2-73C9-ED8C7E449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BFEC4-C4CA-235C-0C03-D6379D140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1E3F8-2FA5-9A92-DC34-B6856D511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75C5E-A94A-8BAD-B0FE-829211A3E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AA6223-3C48-70C4-3E84-F0E9ADD17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F2474C-94A3-6B3A-21DC-1DD64814E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2B1D1C-35D5-9B6C-9EBA-6FD6A5D3E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22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FFF2-276E-A4A9-488A-465B249F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1B7F34-8E51-BF55-5BCA-305314EBA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79AC3-7513-7601-9492-822A3C8B2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A49786-F9CF-7AC0-5790-6472B522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A296D-1D96-C497-55A0-EF8F727E5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9872F8-124C-4311-63F9-BEEFC064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111856-FC31-AC79-12EA-3FAECFBC6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7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0E3A-77BC-54E4-950B-D480340B9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FBB4C-8AFD-DBC7-41E9-F95B053E7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86583-1FD3-5615-A227-414EC491A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F628-64A6-679A-0DF3-471B8EF6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6E1CF-3477-B0C8-124C-F148A895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5DD98-08CF-6858-54CE-1BF1E2D79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9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D7296-B116-F085-15AB-28416C800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07A3C5-6D7E-11F8-9471-61F46DF49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C19ED-8A7D-F2E5-C90F-6CD83D763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2B713-9A56-B5AA-109B-75394D17F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B93A1E-E53C-1C5E-2885-B34514C1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6218FB-BD82-E20D-D229-279CC8CB1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857398-A143-5494-CC1F-EA1775715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E7FC17-F777-3F8B-3C5A-401471D46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D9F63-A186-066E-2111-0CF2F2E4B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25933F-B7A8-45A2-8A1B-705EE8288473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7BECB-D383-C80D-C204-0BEE5D37E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B7344-613E-EB0E-DC22-0FB2FE9B1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1B29F2-5483-4008-86E4-EA7A1AC14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1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5.jpe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27.pn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3.jpeg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29.pn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27.pn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40.pn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52.png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27.pn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.jpe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7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actory with lights on it&#10;&#10;AI-generated content may be incorrect.">
            <a:extLst>
              <a:ext uri="{FF2B5EF4-FFF2-40B4-BE49-F238E27FC236}">
                <a16:creationId xmlns:a16="http://schemas.microsoft.com/office/drawing/2014/main" id="{4DAF7A74-D1B4-4085-7DA7-5066DD3A7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3035260-0F2A-B0CB-8DDB-ED78EBFCEEE4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2D19B442-9DEA-E443-7467-C6B8E52F3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49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F71B6-F1C5-2BBB-A0D1-595E37016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FB59224-E19E-5677-BE85-CCDF8AD24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area with buildings and a fence&#10;&#10;AI-generated content may be incorrect.">
            <a:extLst>
              <a:ext uri="{FF2B5EF4-FFF2-40B4-BE49-F238E27FC236}">
                <a16:creationId xmlns:a16="http://schemas.microsoft.com/office/drawing/2014/main" id="{AED4A72C-F18F-861E-A0AF-0D83C2034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913" y="1086576"/>
            <a:ext cx="9027909" cy="5587693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A8DB64-ABC8-12F3-D123-B20FA3018DB9}"/>
              </a:ext>
            </a:extLst>
          </p:cNvPr>
          <p:cNvSpPr/>
          <p:nvPr/>
        </p:nvSpPr>
        <p:spPr>
          <a:xfrm>
            <a:off x="465816" y="494998"/>
            <a:ext cx="5166762" cy="44264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2BD860-DBBC-F819-CDD9-9D87054AB461}"/>
              </a:ext>
            </a:extLst>
          </p:cNvPr>
          <p:cNvSpPr txBox="1"/>
          <p:nvPr/>
        </p:nvSpPr>
        <p:spPr>
          <a:xfrm>
            <a:off x="441615" y="-2585"/>
            <a:ext cx="5166762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altLang="en-US" sz="4800" b="1" dirty="0">
                <a:solidFill>
                  <a:srgbClr val="241F21"/>
                </a:solidFill>
                <a:latin typeface="Arial"/>
              </a:rPr>
              <a:t>硫磺装卸码头建设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C50E45F-59ED-DD2D-990C-FECD1F47F1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26BFDA-1454-8995-76F6-A622A39C626B}"/>
              </a:ext>
            </a:extLst>
          </p:cNvPr>
          <p:cNvSpPr/>
          <p:nvPr/>
        </p:nvSpPr>
        <p:spPr>
          <a:xfrm>
            <a:off x="9238152" y="641288"/>
            <a:ext cx="2351560" cy="580163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79B2C6-EFFB-A86A-9E37-3F43373FCB95}"/>
              </a:ext>
            </a:extLst>
          </p:cNvPr>
          <p:cNvSpPr txBox="1"/>
          <p:nvPr/>
        </p:nvSpPr>
        <p:spPr>
          <a:xfrm>
            <a:off x="9371961" y="774446"/>
            <a:ext cx="235156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采购、施工</a:t>
            </a:r>
            <a:br>
              <a:rPr lang="en-US" sz="1300" b="1" dirty="0">
                <a:latin typeface="Arial"/>
              </a:rPr>
            </a:br>
            <a:r>
              <a:rPr lang="zh-CN" altLang="en-US" sz="1300" b="1" dirty="0">
                <a:latin typeface="Arial"/>
              </a:rPr>
              <a:t>和预调试</a:t>
            </a:r>
          </a:p>
          <a:p>
            <a:br>
              <a:rPr lang="en-US" sz="1300" dirty="0">
                <a:solidFill>
                  <a:srgbClr val="FF0000"/>
                </a:solidFill>
              </a:rPr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b="1" dirty="0">
                <a:latin typeface="Arial"/>
              </a:rPr>
              <a:t>客户：</a:t>
            </a:r>
            <a:r>
              <a:rPr lang="en-US" altLang="zh-CN" sz="1300" b="1" dirty="0">
                <a:latin typeface="Arial"/>
              </a:rPr>
              <a:t>AGIP KCO / NCOC</a:t>
            </a: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人力：超过</a:t>
            </a:r>
            <a:r>
              <a:rPr lang="en-US" altLang="zh-CN" sz="1300" dirty="0"/>
              <a:t>3000</a:t>
            </a:r>
            <a:r>
              <a:rPr lang="zh-CN" altLang="en-US" sz="1300" dirty="0"/>
              <a:t>人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土方量：</a:t>
            </a:r>
            <a:r>
              <a:rPr lang="en-US" altLang="zh-CN" sz="1300" dirty="0"/>
              <a:t>62.7</a:t>
            </a:r>
            <a:r>
              <a:rPr lang="zh-CN" altLang="en-US" sz="1300" dirty="0"/>
              <a:t>万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表面涂层：</a:t>
            </a:r>
            <a:r>
              <a:rPr lang="en-US" altLang="zh-CN" sz="1300" dirty="0"/>
              <a:t>62</a:t>
            </a:r>
            <a:r>
              <a:rPr lang="zh-CN" altLang="en-US" sz="1300" dirty="0"/>
              <a:t>万平方米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混凝土：</a:t>
            </a:r>
            <a:r>
              <a:rPr lang="en-US" altLang="zh-CN" sz="1300" dirty="0"/>
              <a:t>5</a:t>
            </a:r>
            <a:r>
              <a:rPr lang="zh-CN" altLang="en-US" sz="1300" dirty="0"/>
              <a:t>万平方米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钢结构：</a:t>
            </a:r>
            <a:r>
              <a:rPr lang="en-US" altLang="zh-CN" sz="1300" dirty="0"/>
              <a:t>6000</a:t>
            </a:r>
            <a:r>
              <a:rPr lang="zh-CN" altLang="en-US" sz="1300" dirty="0"/>
              <a:t>吨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工业管道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泵和压缩机：</a:t>
            </a:r>
            <a:r>
              <a:rPr lang="en-US" altLang="zh-CN" sz="1300" dirty="0"/>
              <a:t>50 </a:t>
            </a:r>
            <a:r>
              <a:rPr lang="zh-CN" altLang="en-US" sz="1300" dirty="0"/>
              <a:t>台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容器和储罐：</a:t>
            </a:r>
            <a:r>
              <a:rPr lang="en-US" altLang="zh-CN" sz="1300" dirty="0"/>
              <a:t>147 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涂装工程：</a:t>
            </a:r>
            <a:r>
              <a:rPr lang="en-US" altLang="zh-CN" sz="1300" dirty="0"/>
              <a:t>4</a:t>
            </a:r>
            <a:r>
              <a:rPr lang="zh-CN" altLang="en-US" sz="1300" dirty="0"/>
              <a:t>万平方米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保温：</a:t>
            </a:r>
            <a:r>
              <a:rPr lang="en-US" altLang="zh-CN" sz="1300" dirty="0"/>
              <a:t>30,000</a:t>
            </a:r>
            <a:r>
              <a:rPr lang="zh-CN" altLang="en-US" sz="1300" dirty="0"/>
              <a:t>平方米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电缆：</a:t>
            </a:r>
            <a:r>
              <a:rPr lang="en-US" altLang="zh-CN" sz="1300" dirty="0"/>
              <a:t>937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高科技电缆桥架：</a:t>
            </a:r>
            <a:r>
              <a:rPr lang="en-US" altLang="zh-CN" sz="1300" dirty="0"/>
              <a:t>32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 </a:t>
            </a:r>
            <a:r>
              <a:rPr lang="en-US" altLang="zh-CN" sz="1300" dirty="0"/>
              <a:t>UPS </a:t>
            </a:r>
            <a:r>
              <a:rPr lang="zh-CN" altLang="en-US" sz="1300" dirty="0"/>
              <a:t>和仪器仪表：</a:t>
            </a:r>
            <a:r>
              <a:rPr lang="en-US" altLang="zh-CN" sz="1300" dirty="0"/>
              <a:t>4,621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变压器：</a:t>
            </a:r>
            <a:r>
              <a:rPr lang="en-US" altLang="zh-CN" sz="1300" dirty="0"/>
              <a:t>30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配电盘：</a:t>
            </a:r>
            <a:r>
              <a:rPr lang="en-US" altLang="zh-CN" sz="1300" dirty="0"/>
              <a:t>342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多芯电缆：</a:t>
            </a:r>
            <a:r>
              <a:rPr lang="en-US" altLang="zh-CN" sz="1300" dirty="0"/>
              <a:t>662</a:t>
            </a:r>
            <a:r>
              <a:rPr lang="zh-CN" altLang="en-US" sz="1300" dirty="0"/>
              <a:t>公里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774508-BC75-C897-08A9-728E0F69871B}"/>
              </a:ext>
            </a:extLst>
          </p:cNvPr>
          <p:cNvSpPr/>
          <p:nvPr/>
        </p:nvSpPr>
        <p:spPr>
          <a:xfrm>
            <a:off x="468479" y="1186918"/>
            <a:ext cx="21731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zh-CN" altLang="en-US" sz="2400" b="1" dirty="0">
              <a:solidFill>
                <a:schemeClr val="tx1"/>
              </a:solidFill>
              <a:latin typeface="Arial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4A157A94-4DEF-DAE1-BDF7-1DB1861A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Agip - Wikipedia">
            <a:extLst>
              <a:ext uri="{FF2B5EF4-FFF2-40B4-BE49-F238E27FC236}">
                <a16:creationId xmlns:a16="http://schemas.microsoft.com/office/drawing/2014/main" id="{6112E7A4-7E59-DC15-F26D-9A5751D8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537" y="1982156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74DDC69-B8DA-129E-30B8-52D3E6D3DE5B}"/>
              </a:ext>
            </a:extLst>
          </p:cNvPr>
          <p:cNvSpPr/>
          <p:nvPr/>
        </p:nvSpPr>
        <p:spPr>
          <a:xfrm>
            <a:off x="10480740" y="1982156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North Caspian Operating Company - Wikipedia">
            <a:extLst>
              <a:ext uri="{FF2B5EF4-FFF2-40B4-BE49-F238E27FC236}">
                <a16:creationId xmlns:a16="http://schemas.microsoft.com/office/drawing/2014/main" id="{0EA2C768-B77D-B23E-61A3-54839ACAD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2130" y="1990626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678324AF-A8B7-78AC-A8E6-D5DF12A19E5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656A9B-E89D-968E-BF37-854F213E1ECF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zh-CN" sz="3300" b="1" dirty="0">
                <a:solidFill>
                  <a:srgbClr val="241F21"/>
                </a:solidFill>
                <a:latin typeface="Arial"/>
              </a:rPr>
              <a:t>450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67C80D-BE83-E94C-1249-D949A8E280B2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52ACB0-7360-900B-2925-696482E1B230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1051537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4B080-5E40-F7CE-85FB-34AFC1465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DFD9CCE-57E1-AAAC-3E79-935A2D19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rane in a construction site&#10;&#10;AI-generated content may be incorrect.">
            <a:extLst>
              <a:ext uri="{FF2B5EF4-FFF2-40B4-BE49-F238E27FC236}">
                <a16:creationId xmlns:a16="http://schemas.microsoft.com/office/drawing/2014/main" id="{6D747714-A0FD-2099-EEC4-53E98967CF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9100" y="1001252"/>
            <a:ext cx="8868537" cy="5489052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80BCDA-0AE9-8B10-0A75-89D124955D05}"/>
              </a:ext>
            </a:extLst>
          </p:cNvPr>
          <p:cNvSpPr/>
          <p:nvPr/>
        </p:nvSpPr>
        <p:spPr>
          <a:xfrm>
            <a:off x="9132334" y="1092380"/>
            <a:ext cx="2640566" cy="508934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40CABA9-2BAC-CA11-48EA-A38AD517A5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729A58-4475-930E-28A8-186721430631}"/>
              </a:ext>
            </a:extLst>
          </p:cNvPr>
          <p:cNvSpPr txBox="1"/>
          <p:nvPr/>
        </p:nvSpPr>
        <p:spPr>
          <a:xfrm>
            <a:off x="9178460" y="1186918"/>
            <a:ext cx="251477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仪器仪表</a:t>
            </a:r>
            <a:br>
              <a:rPr lang="en-US" sz="1300" b="1" dirty="0">
                <a:latin typeface="Arial"/>
              </a:rPr>
            </a:br>
            <a:r>
              <a:rPr lang="zh-CN" altLang="en-US" sz="1300" b="1" dirty="0">
                <a:latin typeface="Arial"/>
              </a:rPr>
              <a:t>与控制（</a:t>
            </a:r>
            <a:r>
              <a:rPr lang="en-US" altLang="zh-CN" sz="1300" b="1" dirty="0">
                <a:latin typeface="Arial"/>
              </a:rPr>
              <a:t>L&amp;C</a:t>
            </a:r>
            <a:r>
              <a:rPr lang="zh-CN" altLang="en-US" sz="1300" b="1" dirty="0">
                <a:latin typeface="Arial"/>
              </a:rPr>
              <a:t>）</a:t>
            </a:r>
          </a:p>
          <a:p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配电盘：</a:t>
            </a:r>
            <a:r>
              <a:rPr lang="en-US" altLang="zh-CN" sz="1300" dirty="0"/>
              <a:t>342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多芯电缆：</a:t>
            </a:r>
            <a:r>
              <a:rPr lang="en-US" altLang="zh-CN" sz="1300" dirty="0"/>
              <a:t>662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气动控制回路：</a:t>
            </a:r>
            <a:r>
              <a:rPr lang="en-US" altLang="zh-CN" sz="1300" dirty="0"/>
              <a:t>3,776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接线盒：</a:t>
            </a:r>
            <a:r>
              <a:rPr lang="en-US" altLang="zh-CN" sz="1300" dirty="0"/>
              <a:t>3,000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测量与控制设备：</a:t>
            </a:r>
            <a:r>
              <a:rPr lang="en-US" altLang="zh-CN" sz="1300" dirty="0"/>
              <a:t>4,206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光纤电缆：</a:t>
            </a:r>
            <a:r>
              <a:rPr lang="en-US" altLang="zh-CN" sz="1300" dirty="0"/>
              <a:t>93,679</a:t>
            </a:r>
            <a:r>
              <a:rPr lang="zh-CN" altLang="en-US" sz="1300" dirty="0"/>
              <a:t>米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电缆桥架：</a:t>
            </a:r>
            <a:r>
              <a:rPr lang="en-US" altLang="zh-CN" sz="1300" dirty="0"/>
              <a:t>17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数据中心：</a:t>
            </a:r>
            <a:r>
              <a:rPr lang="en-US" altLang="zh-CN" sz="1300" dirty="0"/>
              <a:t>1</a:t>
            </a:r>
            <a:r>
              <a:rPr lang="zh-CN" altLang="en-US" sz="1300" dirty="0"/>
              <a:t>个单元</a:t>
            </a:r>
            <a:br>
              <a:rPr lang="en-US" sz="1300" dirty="0"/>
            </a:br>
            <a:br>
              <a:rPr lang="en-US" sz="1300" dirty="0"/>
            </a:br>
            <a:r>
              <a:rPr lang="zh-CN" altLang="en-US" sz="1300" b="1" dirty="0">
                <a:latin typeface="Arial"/>
              </a:rPr>
              <a:t>管道安装</a:t>
            </a: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碳钢管道：</a:t>
            </a:r>
            <a:r>
              <a:rPr lang="en-US" altLang="zh-CN" sz="1300" dirty="0"/>
              <a:t>69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不锈钢管道：</a:t>
            </a:r>
            <a:r>
              <a:rPr lang="en-US" altLang="zh-CN" sz="1300" dirty="0"/>
              <a:t>2.4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夹套管：</a:t>
            </a:r>
            <a:r>
              <a:rPr lang="en-US" altLang="zh-CN" sz="1300" dirty="0"/>
              <a:t>3.5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在线元件：</a:t>
            </a:r>
            <a:r>
              <a:rPr lang="en-US" altLang="zh-CN" sz="1300" dirty="0"/>
              <a:t>1,524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隔热管道：</a:t>
            </a:r>
            <a:r>
              <a:rPr lang="en-US" altLang="zh-CN" sz="1300" dirty="0"/>
              <a:t>26,000</a:t>
            </a:r>
            <a:r>
              <a:rPr lang="zh-CN" altLang="en-US" sz="1300" dirty="0"/>
              <a:t>平方米</a:t>
            </a:r>
            <a:endParaRPr lang="en-US" sz="1300" dirty="0"/>
          </a:p>
          <a:p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14" name="Picture 13" descr="A close-up of a tractor&#10;&#10;AI-generated content may be incorrect.">
            <a:extLst>
              <a:ext uri="{FF2B5EF4-FFF2-40B4-BE49-F238E27FC236}">
                <a16:creationId xmlns:a16="http://schemas.microsoft.com/office/drawing/2014/main" id="{CEF811D3-4E28-54B4-FDA9-09B7B47603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0815" y="5009974"/>
            <a:ext cx="2330064" cy="16659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3D3728-6E23-04A7-C132-5D863DD1734D}"/>
              </a:ext>
            </a:extLst>
          </p:cNvPr>
          <p:cNvSpPr/>
          <p:nvPr/>
        </p:nvSpPr>
        <p:spPr>
          <a:xfrm>
            <a:off x="465816" y="494998"/>
            <a:ext cx="5166762" cy="44264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5947C3-2B1B-8D05-F88F-F1B863ADFE82}"/>
              </a:ext>
            </a:extLst>
          </p:cNvPr>
          <p:cNvSpPr txBox="1"/>
          <p:nvPr/>
        </p:nvSpPr>
        <p:spPr>
          <a:xfrm>
            <a:off x="441615" y="-2585"/>
            <a:ext cx="5166762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altLang="en-US" sz="4800" b="1" dirty="0">
                <a:solidFill>
                  <a:srgbClr val="241F21"/>
                </a:solidFill>
                <a:latin typeface="Arial"/>
              </a:rPr>
              <a:t>硫磺装卸码头建设</a:t>
            </a:r>
          </a:p>
        </p:txBody>
      </p:sp>
      <p:sp>
        <p:nvSpPr>
          <p:cNvPr id="6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26E18495-40D7-9115-55CB-13ACF62448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117C7F-A6A8-78BC-CE28-F62A40FBDFFB}"/>
              </a:ext>
            </a:extLst>
          </p:cNvPr>
          <p:cNvSpPr/>
          <p:nvPr/>
        </p:nvSpPr>
        <p:spPr>
          <a:xfrm>
            <a:off x="468479" y="1186918"/>
            <a:ext cx="21731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zh-CN" altLang="en-US" sz="2400" b="1" dirty="0">
              <a:solidFill>
                <a:schemeClr val="tx1"/>
              </a:solidFill>
              <a:latin typeface="Arial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8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E7826C26-C9BA-789B-0038-716C4F1E0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68403673-3995-61AB-36C3-A7DEC9B001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CE0F4A6-5E15-594F-D49C-0F00FE75AE6C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zh-CN" sz="3300" b="1" dirty="0">
                <a:solidFill>
                  <a:srgbClr val="241F21"/>
                </a:solidFill>
                <a:latin typeface="Arial"/>
              </a:rPr>
              <a:t>450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CDD1-3603-D6C3-762C-60707BD1F9EE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3D7A3A-DD7D-B626-128D-4CDCBA46C2FF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3381137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4C93F-1297-3C60-BFCC-BA6BF7668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01687D1-7208-AA68-09BF-128D40500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oup of people working at a construction site&#10;&#10;AI-generated content may be incorrect.">
            <a:extLst>
              <a:ext uri="{FF2B5EF4-FFF2-40B4-BE49-F238E27FC236}">
                <a16:creationId xmlns:a16="http://schemas.microsoft.com/office/drawing/2014/main" id="{BCED9133-ED8E-DFBE-6D34-849621C4B9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719" y="455034"/>
            <a:ext cx="8265678" cy="6034691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A41676-C3C0-7918-3382-EE002DF8C207}"/>
              </a:ext>
            </a:extLst>
          </p:cNvPr>
          <p:cNvSpPr/>
          <p:nvPr/>
        </p:nvSpPr>
        <p:spPr>
          <a:xfrm>
            <a:off x="8788013" y="773706"/>
            <a:ext cx="2745533" cy="531058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B4C9DE-5FBC-E700-E45C-9EC0F7D3EA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4378EC-DCAD-0697-2917-1B1BDF074786}"/>
              </a:ext>
            </a:extLst>
          </p:cNvPr>
          <p:cNvSpPr txBox="1"/>
          <p:nvPr/>
        </p:nvSpPr>
        <p:spPr>
          <a:xfrm>
            <a:off x="8901556" y="868245"/>
            <a:ext cx="26787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机械工程</a:t>
            </a:r>
          </a:p>
          <a:p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立式和卧式容器：</a:t>
            </a:r>
            <a:r>
              <a:rPr lang="en-US" altLang="zh-CN" sz="1300" dirty="0"/>
              <a:t>27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冷风机：</a:t>
            </a:r>
            <a:r>
              <a:rPr lang="en-US" altLang="zh-CN" sz="1300" dirty="0"/>
              <a:t>21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锅炉、电缆槽、通风管道：</a:t>
            </a:r>
            <a:r>
              <a:rPr lang="en-US" altLang="zh-CN" sz="1300" dirty="0"/>
              <a:t>2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泵和压缩机：</a:t>
            </a:r>
            <a:r>
              <a:rPr lang="en-US" altLang="zh-CN" sz="1300" dirty="0"/>
              <a:t>51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设备包：</a:t>
            </a:r>
            <a:r>
              <a:rPr lang="en-US" altLang="zh-CN" sz="1300" dirty="0"/>
              <a:t>74</a:t>
            </a:r>
            <a:r>
              <a:rPr lang="zh-CN" altLang="en-US" sz="1300" dirty="0"/>
              <a:t>套</a:t>
            </a:r>
          </a:p>
          <a:p>
            <a:r>
              <a:rPr lang="zh-CN" altLang="en-US" sz="1300" dirty="0"/>
              <a:t>专用组件：</a:t>
            </a:r>
            <a:r>
              <a:rPr lang="en-US" altLang="zh-CN" sz="1300" dirty="0"/>
              <a:t>65</a:t>
            </a:r>
            <a:r>
              <a:rPr lang="zh-CN" altLang="en-US" sz="1300" dirty="0"/>
              <a:t>个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现场安装储罐：</a:t>
            </a:r>
            <a:r>
              <a:rPr lang="en-US" altLang="zh-CN" sz="1300" dirty="0"/>
              <a:t>8 </a:t>
            </a:r>
            <a:r>
              <a:rPr lang="zh-CN" altLang="en-US" sz="1300" dirty="0"/>
              <a:t>个</a:t>
            </a:r>
            <a:br>
              <a:rPr lang="en-US" sz="1300" dirty="0"/>
            </a:br>
            <a:br>
              <a:rPr lang="en-US" sz="1300" dirty="0"/>
            </a:br>
            <a:r>
              <a:rPr lang="zh-CN" altLang="en-US" sz="1300" b="1" dirty="0">
                <a:latin typeface="Arial"/>
              </a:rPr>
              <a:t>电气工程</a:t>
            </a: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电缆：</a:t>
            </a:r>
            <a:r>
              <a:rPr lang="en-US" altLang="zh-CN" sz="1300" dirty="0"/>
              <a:t>937</a:t>
            </a:r>
            <a:r>
              <a:rPr lang="zh-CN" altLang="en-US" sz="1300" dirty="0"/>
              <a:t>公里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高科技电缆桥架：</a:t>
            </a:r>
            <a:r>
              <a:rPr lang="en-US" altLang="zh-CN" sz="1300" dirty="0"/>
              <a:t>32 </a:t>
            </a:r>
            <a:r>
              <a:rPr lang="zh-CN" altLang="en-US" sz="1300" dirty="0"/>
              <a:t>公里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 </a:t>
            </a:r>
            <a:r>
              <a:rPr lang="en-US" altLang="zh-CN" sz="1300" dirty="0"/>
              <a:t>UPS </a:t>
            </a:r>
            <a:r>
              <a:rPr lang="zh-CN" altLang="en-US" sz="1300" dirty="0"/>
              <a:t>及设备：</a:t>
            </a:r>
            <a:r>
              <a:rPr lang="en-US" altLang="zh-CN" sz="1300" dirty="0"/>
              <a:t>4,621 </a:t>
            </a:r>
            <a:r>
              <a:rPr lang="zh-CN" altLang="en-US" sz="1300" dirty="0"/>
              <a:t>台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变压器：</a:t>
            </a:r>
            <a:r>
              <a:rPr lang="en-US" altLang="zh-CN" sz="1300" dirty="0"/>
              <a:t>30 </a:t>
            </a:r>
            <a:r>
              <a:rPr lang="zh-CN" altLang="en-US" sz="1300" dirty="0"/>
              <a:t>台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电伴热：</a:t>
            </a:r>
            <a:r>
              <a:rPr lang="en-US" altLang="zh-CN" sz="1300" dirty="0"/>
              <a:t>39</a:t>
            </a:r>
            <a:r>
              <a:rPr lang="zh-CN" altLang="en-US" sz="1300" dirty="0"/>
              <a:t>公里</a:t>
            </a:r>
          </a:p>
          <a:p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6" name="Picture 5" descr="An orange construction vehicle&#10;&#10;AI-generated content may be incorrect.">
            <a:extLst>
              <a:ext uri="{FF2B5EF4-FFF2-40B4-BE49-F238E27FC236}">
                <a16:creationId xmlns:a16="http://schemas.microsoft.com/office/drawing/2014/main" id="{77AE7762-4877-0496-A4AB-B204F8D6D6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8013" y="4310380"/>
            <a:ext cx="2856168" cy="2225478"/>
          </a:xfrm>
          <a:prstGeom prst="rect">
            <a:avLst/>
          </a:prstGeom>
        </p:spPr>
      </p:pic>
      <p:sp>
        <p:nvSpPr>
          <p:cNvPr id="3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3FA3B40-0B1F-02B4-2AA9-803AF4DB4E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5935B6-4D28-5621-0059-3A81BD7B6BEE}"/>
              </a:ext>
            </a:extLst>
          </p:cNvPr>
          <p:cNvSpPr/>
          <p:nvPr/>
        </p:nvSpPr>
        <p:spPr>
          <a:xfrm>
            <a:off x="465816" y="494998"/>
            <a:ext cx="5166762" cy="44264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8C1D15-D0FE-59AD-7D3A-5767771466F5}"/>
              </a:ext>
            </a:extLst>
          </p:cNvPr>
          <p:cNvSpPr txBox="1"/>
          <p:nvPr/>
        </p:nvSpPr>
        <p:spPr>
          <a:xfrm>
            <a:off x="441615" y="-2585"/>
            <a:ext cx="5166762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altLang="en-US" sz="4800" b="1" dirty="0">
                <a:solidFill>
                  <a:srgbClr val="241F21"/>
                </a:solidFill>
                <a:latin typeface="Arial"/>
              </a:rPr>
              <a:t>硫磺装卸码头建设</a:t>
            </a:r>
          </a:p>
        </p:txBody>
      </p:sp>
      <p:sp>
        <p:nvSpPr>
          <p:cNvPr id="17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4BB9B57-4069-0DF5-7F6E-2755596283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6DE98D-CF73-7F48-B191-955EF40480ED}"/>
              </a:ext>
            </a:extLst>
          </p:cNvPr>
          <p:cNvSpPr/>
          <p:nvPr/>
        </p:nvSpPr>
        <p:spPr>
          <a:xfrm>
            <a:off x="468479" y="1186918"/>
            <a:ext cx="2173121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zh-CN" altLang="en-US" sz="2400" b="1" dirty="0">
              <a:solidFill>
                <a:schemeClr val="tx1"/>
              </a:solidFill>
              <a:latin typeface="Arial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9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2BEDBE6-B847-1565-8B08-E3FBDE694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DE2229C-3073-69BB-19D1-A619CCB0BE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73105CB-42D5-F693-B42B-40690E111501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</a:t>
            </a:r>
            <a:r>
              <a:rPr lang="zh-CN" sz="3300" b="1" dirty="0">
                <a:solidFill>
                  <a:srgbClr val="241F21"/>
                </a:solidFill>
                <a:latin typeface="Arial"/>
              </a:rPr>
              <a:t>450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C7E9A5-4C9E-DA79-A0B9-3ED2ECCE9EE3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7A9946-EC97-D7D4-87B2-6AC4B353933E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3880467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B4AB4-5BA6-FA8E-2557-BF97FADF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28ED4E-A848-799E-D256-B9F0FB33D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large concrete structure in the water&#10;&#10;AI-generated content may be incorrect.">
            <a:extLst>
              <a:ext uri="{FF2B5EF4-FFF2-40B4-BE49-F238E27FC236}">
                <a16:creationId xmlns:a16="http://schemas.microsoft.com/office/drawing/2014/main" id="{05DF563E-1C3A-7C51-2FE7-A16CC1BB3A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439381" y="1099298"/>
            <a:ext cx="9004224" cy="557303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342CC70-E522-666D-0AEE-73590F7A5D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B56285-237A-4923-9C84-D0E37750B60B}"/>
              </a:ext>
            </a:extLst>
          </p:cNvPr>
          <p:cNvSpPr/>
          <p:nvPr/>
        </p:nvSpPr>
        <p:spPr>
          <a:xfrm>
            <a:off x="9300744" y="932271"/>
            <a:ext cx="2449641" cy="521147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5E056-67D8-4DEA-EEBE-055C55596D33}"/>
              </a:ext>
            </a:extLst>
          </p:cNvPr>
          <p:cNvSpPr txBox="1"/>
          <p:nvPr/>
        </p:nvSpPr>
        <p:spPr>
          <a:xfrm>
            <a:off x="9346871" y="1026809"/>
            <a:ext cx="2178974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建筑工程</a:t>
            </a:r>
          </a:p>
          <a:p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b="1" dirty="0">
                <a:latin typeface="Arial"/>
              </a:rPr>
              <a:t>客户：</a:t>
            </a:r>
            <a:r>
              <a:rPr lang="en-US" altLang="zh-CN" sz="1300" b="1" dirty="0">
                <a:latin typeface="Arial"/>
              </a:rPr>
              <a:t>AGIP KCO / NCOC</a:t>
            </a: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b="1" dirty="0">
                <a:latin typeface="Arial"/>
              </a:rPr>
              <a:t>作品类型</a:t>
            </a:r>
            <a:br>
              <a:rPr lang="en-US" sz="1300" dirty="0"/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土方工程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混凝土工程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钢结构工程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暖通空调系统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机械工程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涂装和绝缘工程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信息技术和电信工程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焊接：铬钼超级双相不锈钢、因科镍合金。</a:t>
            </a:r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651347DF-8B48-4946-7A1E-5B8ADE2ED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2718" y="1895891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AC98790-BF9F-16CE-7EA3-0FE5EA133106}"/>
              </a:ext>
            </a:extLst>
          </p:cNvPr>
          <p:cNvSpPr/>
          <p:nvPr/>
        </p:nvSpPr>
        <p:spPr>
          <a:xfrm>
            <a:off x="10533921" y="1895891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E775F526-D62D-903F-2385-C147C1C46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5311" y="1904361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A8F6146-4D16-5A3F-DA9D-C305CBFB3C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 descr="A blue boat with a black background&#10;&#10;AI-generated content may be incorrect.">
            <a:extLst>
              <a:ext uri="{FF2B5EF4-FFF2-40B4-BE49-F238E27FC236}">
                <a16:creationId xmlns:a16="http://schemas.microsoft.com/office/drawing/2014/main" id="{022C2379-3F19-731E-7436-2E091684B8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02163" y="4773751"/>
            <a:ext cx="1900275" cy="22124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69F9399-5ACE-98FD-CEF3-20CEFD63A144}"/>
              </a:ext>
            </a:extLst>
          </p:cNvPr>
          <p:cNvSpPr/>
          <p:nvPr/>
        </p:nvSpPr>
        <p:spPr>
          <a:xfrm>
            <a:off x="488397" y="554151"/>
            <a:ext cx="6859655" cy="47265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EFD38F-A63D-B247-0AEF-D69F14F27616}"/>
              </a:ext>
            </a:extLst>
          </p:cNvPr>
          <p:cNvSpPr txBox="1"/>
          <p:nvPr/>
        </p:nvSpPr>
        <p:spPr>
          <a:xfrm>
            <a:off x="418446" y="159821"/>
            <a:ext cx="6859655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4800" b="1" dirty="0">
                <a:solidFill>
                  <a:srgbClr val="241F21"/>
                </a:solidFill>
                <a:latin typeface="Arial"/>
              </a:rPr>
              <a:t>近海人工岛EPC2/EPC4</a:t>
            </a:r>
          </a:p>
        </p:txBody>
      </p:sp>
      <p:sp>
        <p:nvSpPr>
          <p:cNvPr id="6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74E95E2-2B72-3F85-380C-05589CBE93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8423BD-E587-062E-8200-DABB025E1E54}"/>
              </a:ext>
            </a:extLst>
          </p:cNvPr>
          <p:cNvSpPr/>
          <p:nvPr/>
        </p:nvSpPr>
        <p:spPr>
          <a:xfrm>
            <a:off x="468479" y="1186918"/>
            <a:ext cx="1496108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400" b="1" dirty="0">
                <a:solidFill>
                  <a:schemeClr val="tx1"/>
                </a:solidFill>
                <a:latin typeface="Arial"/>
              </a:rPr>
              <a:t>里海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2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B53B37D9-4B73-85D1-672B-61C4C5F96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7BBBF46F-6D3B-1466-0635-9531EFDD2E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" name="Picture 2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2DCB6773-2966-F9E2-5E88-3E882246BC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40BFABF-5053-7639-5F78-DB9B9B80840D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$80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14AA1B2-B49B-C789-90D1-F9026EE7148C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EEE2CB-65D0-E7D3-0369-56F768EA1B0B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3676746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852ED-FE74-182F-1088-B5B573E12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0BFC94C-E6C6-3212-934E-EB9FDF042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68976B-0441-28F7-E749-3B05C00392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964418" y="576482"/>
            <a:ext cx="9709956" cy="6009836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C608F6E-6F63-F649-88AF-F2A59B54A6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1EF6D0-304A-80C4-42AE-87CB9F8BD822}"/>
              </a:ext>
            </a:extLst>
          </p:cNvPr>
          <p:cNvSpPr/>
          <p:nvPr/>
        </p:nvSpPr>
        <p:spPr>
          <a:xfrm>
            <a:off x="9312769" y="3324887"/>
            <a:ext cx="2278185" cy="30180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7E4602-3CD6-2F10-D9C9-E64478FA4EE6}"/>
              </a:ext>
            </a:extLst>
          </p:cNvPr>
          <p:cNvSpPr txBox="1"/>
          <p:nvPr/>
        </p:nvSpPr>
        <p:spPr>
          <a:xfrm>
            <a:off x="9409769" y="3477287"/>
            <a:ext cx="236928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工作范围</a:t>
            </a:r>
            <a:br>
              <a:rPr lang="en-US" sz="1300" dirty="0"/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采购</a:t>
            </a:r>
            <a:br>
              <a:rPr lang="ru-RU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海上建造</a:t>
            </a:r>
            <a:br>
              <a:rPr lang="ru-RU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模块装载和连接</a:t>
            </a:r>
            <a:br>
              <a:rPr lang="ru-RU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预调试</a:t>
            </a:r>
            <a:br>
              <a:rPr lang="ru-RU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调试准备</a:t>
            </a:r>
            <a:br>
              <a:rPr lang="ru-RU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高压调试和性能测试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B864017-A1D6-0629-DD21-D3DE72AED9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1F588D2-EA07-164D-2404-BE5D1E16A5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273" b="33611"/>
          <a:stretch>
            <a:fillRect/>
          </a:stretch>
        </p:blipFill>
        <p:spPr>
          <a:xfrm>
            <a:off x="9401904" y="5301540"/>
            <a:ext cx="2608205" cy="1307109"/>
          </a:xfrm>
          <a:prstGeom prst="rect">
            <a:avLst/>
          </a:prstGeom>
        </p:spPr>
      </p:pic>
      <p:sp>
        <p:nvSpPr>
          <p:cNvPr id="2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CD3969C9-BA92-0044-B8A5-F92016934C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B5EF7FFA-A640-D674-8B31-31B372D50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E760EC-8531-60F8-7D17-C99012E0CF8C}"/>
              </a:ext>
            </a:extLst>
          </p:cNvPr>
          <p:cNvSpPr/>
          <p:nvPr/>
        </p:nvSpPr>
        <p:spPr>
          <a:xfrm>
            <a:off x="488397" y="554151"/>
            <a:ext cx="6859655" cy="47265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3695FB-A8A8-5E0E-3BB6-FE613CD5B72E}"/>
              </a:ext>
            </a:extLst>
          </p:cNvPr>
          <p:cNvSpPr txBox="1"/>
          <p:nvPr/>
        </p:nvSpPr>
        <p:spPr>
          <a:xfrm>
            <a:off x="418446" y="159821"/>
            <a:ext cx="6859655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4800" b="1" dirty="0">
                <a:solidFill>
                  <a:srgbClr val="241F21"/>
                </a:solidFill>
                <a:latin typeface="Arial"/>
              </a:rPr>
              <a:t>近海人工岛EPC2/EPC4</a:t>
            </a:r>
          </a:p>
        </p:txBody>
      </p:sp>
      <p:sp>
        <p:nvSpPr>
          <p:cNvPr id="17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7FF3160-CCCF-F189-88E8-C68908A924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306DAE-5827-43C6-DB5C-20AFE453F609}"/>
              </a:ext>
            </a:extLst>
          </p:cNvPr>
          <p:cNvSpPr/>
          <p:nvPr/>
        </p:nvSpPr>
        <p:spPr>
          <a:xfrm>
            <a:off x="468479" y="1186918"/>
            <a:ext cx="1496108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400" b="1" dirty="0">
                <a:solidFill>
                  <a:schemeClr val="tx1"/>
                </a:solidFill>
                <a:latin typeface="Arial"/>
              </a:rPr>
              <a:t>里海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9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FF2DE835-F7EA-25D0-AC59-BF5369888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15" y="1116045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D2874F1-EBE4-B870-6F11-E4251C8EC2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Picture 2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AAA58FF9-89D9-26F4-4CFC-2B16C50409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449455A-DFDC-983B-0A4B-E47B49C1A062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$80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EB66E1-F21F-7CBD-BF7B-AF31D03F93F8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3D3840-6601-B0E2-0D5A-8817473EBEB2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525036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9EB4E-AC62-89A7-BFCF-AAFA8E0F9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83DE185-7D7F-10D4-117D-FEFDC13E2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727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n aerial view of a large city&#10;&#10;AI-generated content may be incorrect.">
            <a:extLst>
              <a:ext uri="{FF2B5EF4-FFF2-40B4-BE49-F238E27FC236}">
                <a16:creationId xmlns:a16="http://schemas.microsoft.com/office/drawing/2014/main" id="{966110E9-9BB9-6061-FC36-B221B8DCBE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614" y="533212"/>
            <a:ext cx="9997785" cy="6187984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97190B-A51D-E7DF-617D-B698AAFA4D6F}"/>
              </a:ext>
            </a:extLst>
          </p:cNvPr>
          <p:cNvSpPr/>
          <p:nvPr/>
        </p:nvSpPr>
        <p:spPr>
          <a:xfrm>
            <a:off x="488397" y="623859"/>
            <a:ext cx="3651803" cy="54502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B33ABE-A1FA-DE36-0ABF-BBA1C02D781D}"/>
              </a:ext>
            </a:extLst>
          </p:cNvPr>
          <p:cNvSpPr txBox="1"/>
          <p:nvPr/>
        </p:nvSpPr>
        <p:spPr>
          <a:xfrm>
            <a:off x="464781" y="187252"/>
            <a:ext cx="3675419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altLang="en-US" sz="4800" b="1" dirty="0">
                <a:latin typeface="Arial"/>
              </a:rPr>
              <a:t>奥肯轮岗营</a:t>
            </a:r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68EDAA16-822D-4437-002E-8EE0B21D5D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1331EA-5DF8-80DF-0D9B-F4BAB8322F17}"/>
              </a:ext>
            </a:extLst>
          </p:cNvPr>
          <p:cNvSpPr/>
          <p:nvPr/>
        </p:nvSpPr>
        <p:spPr>
          <a:xfrm>
            <a:off x="488397" y="1443974"/>
            <a:ext cx="174680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田吉兹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C01C7C75-F0C2-8045-25D5-9A8915205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533" y="1373101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FC3C6EC5-1AF7-8F13-41A5-3FA9AFEECB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202519-4245-0640-4DE2-CA3628D74053}"/>
              </a:ext>
            </a:extLst>
          </p:cNvPr>
          <p:cNvSpPr/>
          <p:nvPr/>
        </p:nvSpPr>
        <p:spPr>
          <a:xfrm>
            <a:off x="9150351" y="1066426"/>
            <a:ext cx="2623204" cy="475248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6C0E7A-6561-1197-B6C8-0B54C7FA75F2}"/>
              </a:ext>
            </a:extLst>
          </p:cNvPr>
          <p:cNvSpPr txBox="1"/>
          <p:nvPr/>
        </p:nvSpPr>
        <p:spPr>
          <a:xfrm>
            <a:off x="9254761" y="1160964"/>
            <a:ext cx="249562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工程、采购、施工</a:t>
            </a:r>
            <a:br>
              <a:rPr lang="en-US" sz="1300" b="1" dirty="0">
                <a:latin typeface="Arial"/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b="1" dirty="0">
                <a:latin typeface="Arial"/>
              </a:rPr>
              <a:t>客户： </a:t>
            </a:r>
            <a:r>
              <a:rPr lang="en-US" altLang="zh-CN" sz="1300" b="1" dirty="0" err="1">
                <a:latin typeface="Arial"/>
              </a:rPr>
              <a:t>Tengizchevroil</a:t>
            </a:r>
            <a:r>
              <a:rPr lang="en-US" altLang="zh-CN" sz="1300" b="1" dirty="0">
                <a:latin typeface="Arial"/>
              </a:rPr>
              <a:t> (TCO)</a:t>
            </a: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b="1" dirty="0">
                <a:latin typeface="Arial"/>
              </a:rPr>
              <a:t>项目统计</a:t>
            </a:r>
            <a:br>
              <a:rPr lang="en-US" sz="1300" b="1" dirty="0">
                <a:latin typeface="Arial"/>
              </a:rPr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总建筑面积：</a:t>
            </a:r>
            <a:r>
              <a:rPr lang="en-US" altLang="zh-CN" sz="1300" dirty="0"/>
              <a:t>152,352</a:t>
            </a:r>
            <a:r>
              <a:rPr lang="zh-CN" altLang="en-US" sz="1300" dirty="0"/>
              <a:t>平方米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钢结构：</a:t>
            </a:r>
            <a:r>
              <a:rPr lang="en-US" altLang="zh-CN" sz="1300" dirty="0"/>
              <a:t>11,151</a:t>
            </a:r>
            <a:r>
              <a:rPr lang="zh-CN" altLang="en-US" sz="1300" dirty="0"/>
              <a:t>吨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外墙板：</a:t>
            </a:r>
            <a:r>
              <a:rPr lang="en-US" altLang="zh-CN" sz="1300" dirty="0"/>
              <a:t>59,981</a:t>
            </a:r>
            <a:r>
              <a:rPr lang="zh-CN" altLang="en-US" sz="1300" dirty="0"/>
              <a:t>平方米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被动防火：</a:t>
            </a:r>
            <a:r>
              <a:rPr lang="en-US" altLang="zh-CN" sz="1300" dirty="0"/>
              <a:t>44,350 </a:t>
            </a:r>
            <a:r>
              <a:rPr lang="zh-CN" altLang="en-US" sz="1300" dirty="0"/>
              <a:t>平方米</a:t>
            </a:r>
            <a:br>
              <a:rPr lang="en-US" altLang="zh-CN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防火涂层：</a:t>
            </a:r>
            <a:r>
              <a:rPr lang="en-US" altLang="zh-CN" sz="1300" dirty="0"/>
              <a:t>64,413</a:t>
            </a:r>
            <a:r>
              <a:rPr lang="zh-CN" altLang="en-US" sz="1300" dirty="0"/>
              <a:t>平方米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石膏板隔墙：</a:t>
            </a:r>
            <a:r>
              <a:rPr lang="en-US" altLang="zh-CN" sz="1300" dirty="0"/>
              <a:t>77,137</a:t>
            </a:r>
            <a:r>
              <a:rPr lang="zh-CN" altLang="en-US" sz="1300" dirty="0"/>
              <a:t>平方米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管道：</a:t>
            </a:r>
            <a:r>
              <a:rPr lang="en-US" altLang="zh-CN" sz="1300" dirty="0"/>
              <a:t>8,374</a:t>
            </a:r>
            <a:r>
              <a:rPr lang="zh-CN" altLang="en-US" sz="1300" dirty="0"/>
              <a:t>米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混凝土：</a:t>
            </a:r>
            <a:r>
              <a:rPr lang="en-US" altLang="zh-CN" sz="1300" dirty="0"/>
              <a:t>44,001</a:t>
            </a:r>
            <a:r>
              <a:rPr lang="zh-CN" altLang="en-US" sz="1300" dirty="0"/>
              <a:t>平方米</a:t>
            </a:r>
            <a:endParaRPr lang="zh-CN" altLang="en-US" sz="1300" baseline="300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混凝土保温：</a:t>
            </a:r>
            <a:r>
              <a:rPr lang="en-US" altLang="zh-CN" sz="1300" dirty="0"/>
              <a:t>18,090</a:t>
            </a:r>
            <a:r>
              <a:rPr lang="zh-CN" altLang="en-US" sz="1300" dirty="0"/>
              <a:t>平方米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桩基：</a:t>
            </a:r>
            <a:r>
              <a:rPr lang="en-US" altLang="zh-CN" sz="1300" dirty="0"/>
              <a:t>6,346</a:t>
            </a:r>
            <a:r>
              <a:rPr lang="zh-CN" altLang="en-US" sz="1300" dirty="0"/>
              <a:t>个</a:t>
            </a:r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68CF431E-2674-0692-90B5-2E2EE75BA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8000" y="2004860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191C0588-ECAE-9F05-4B78-EA81B06C60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233CF5-1A1F-CF1F-D150-9B151CC959EE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$500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FCC734-C940-0DB9-11A2-361AAE2806CA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98D6B-3659-5565-BF14-5694A72BD25B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447822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5E9C5-BD77-391C-48F5-25455C070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E4F83F8-2CF7-A2A8-6038-635602ABD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building with many windows&#10;&#10;AI-generated content may be incorrect.">
            <a:extLst>
              <a:ext uri="{FF2B5EF4-FFF2-40B4-BE49-F238E27FC236}">
                <a16:creationId xmlns:a16="http://schemas.microsoft.com/office/drawing/2014/main" id="{D11F24F8-226C-5882-E1CA-28C428AE42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822" y="494998"/>
            <a:ext cx="9238531" cy="6251891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312A63-397B-A1CD-E11F-055D4843F915}"/>
              </a:ext>
            </a:extLst>
          </p:cNvPr>
          <p:cNvSpPr/>
          <p:nvPr/>
        </p:nvSpPr>
        <p:spPr>
          <a:xfrm>
            <a:off x="9229140" y="494998"/>
            <a:ext cx="2623204" cy="5808852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7C3DA0-11E2-B574-9721-C4161E42AEEE}"/>
              </a:ext>
            </a:extLst>
          </p:cNvPr>
          <p:cNvSpPr txBox="1"/>
          <p:nvPr/>
        </p:nvSpPr>
        <p:spPr>
          <a:xfrm>
            <a:off x="9349216" y="618086"/>
            <a:ext cx="243696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营地设施</a:t>
            </a:r>
            <a:br>
              <a:rPr lang="en-US" sz="1300" b="1" dirty="0">
                <a:latin typeface="Arial"/>
              </a:rPr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住宿设施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厨房和餐饮设施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数据中心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面包店和洗衣店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接待</a:t>
            </a:r>
            <a:r>
              <a:rPr lang="en-US" altLang="zh-CN" sz="1300" dirty="0"/>
              <a:t>/</a:t>
            </a:r>
            <a:r>
              <a:rPr lang="zh-CN" altLang="en-US" sz="1300" dirty="0"/>
              <a:t>行政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安保和检查服务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公交候车亭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体育中心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废物管理和污水处理系统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泵站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工程技术支持大楼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水处理站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供水系统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变电站和发电机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医疗诊所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消防局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保安室</a:t>
            </a:r>
            <a:endParaRPr lang="en-US" altLang="zh-CN" sz="1300" dirty="0"/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仓库和仓储设施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车间</a:t>
            </a:r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6E0D3-B7DC-3500-221A-DB51B451CA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979" y="4828092"/>
            <a:ext cx="2887304" cy="17964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5F59BE-460D-D7F5-E523-BB3EB3FD4623}"/>
              </a:ext>
            </a:extLst>
          </p:cNvPr>
          <p:cNvSpPr/>
          <p:nvPr/>
        </p:nvSpPr>
        <p:spPr>
          <a:xfrm>
            <a:off x="488397" y="623859"/>
            <a:ext cx="3651803" cy="54502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F50C2-2D17-3C4D-EDA6-711F471CC240}"/>
              </a:ext>
            </a:extLst>
          </p:cNvPr>
          <p:cNvSpPr txBox="1"/>
          <p:nvPr/>
        </p:nvSpPr>
        <p:spPr>
          <a:xfrm>
            <a:off x="464781" y="187252"/>
            <a:ext cx="3675419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altLang="en-US" sz="4800" b="1" dirty="0">
                <a:latin typeface="Arial"/>
              </a:rPr>
              <a:t>奥肯轮岗营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4D75F9-A81D-23C5-C3F6-A2F4DB492CC7}"/>
              </a:ext>
            </a:extLst>
          </p:cNvPr>
          <p:cNvSpPr/>
          <p:nvPr/>
        </p:nvSpPr>
        <p:spPr>
          <a:xfrm>
            <a:off x="488397" y="1443974"/>
            <a:ext cx="174680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田吉兹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7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68946957-0788-A7CF-D191-1435A8229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533" y="1373101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1E3845C3-45C5-37D0-B8A5-10EE3F66BF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704960-D627-31B7-6853-7E30F0F8C16E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$500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1EACEB-DE23-0F9C-FC46-8168EE0AEE40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FA5AF7-69AB-C80E-3DBA-80D9903F7D95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1263381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FF351-38C6-0641-4033-0A58D7B2E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437DD2D-D17B-87AF-73A4-B5ECF1C49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n aerial view of an oil rig&#10;&#10;AI-generated content may be incorrect.">
            <a:extLst>
              <a:ext uri="{FF2B5EF4-FFF2-40B4-BE49-F238E27FC236}">
                <a16:creationId xmlns:a16="http://schemas.microsoft.com/office/drawing/2014/main" id="{FED32ADB-8F70-74C2-47CA-E74063A60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230258" y="796088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D68EB84-0571-44C0-353E-2D77A8CADA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82E6D2BA-BB2A-0451-61DE-D4341ED74A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227833-7C22-7566-A83A-DD4C341334F1}"/>
              </a:ext>
            </a:extLst>
          </p:cNvPr>
          <p:cNvSpPr/>
          <p:nvPr/>
        </p:nvSpPr>
        <p:spPr>
          <a:xfrm>
            <a:off x="9049861" y="1827045"/>
            <a:ext cx="2754867" cy="416990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D01571-0C33-E772-76AB-6132850619AC}"/>
              </a:ext>
            </a:extLst>
          </p:cNvPr>
          <p:cNvSpPr txBox="1"/>
          <p:nvPr/>
        </p:nvSpPr>
        <p:spPr>
          <a:xfrm>
            <a:off x="9128987" y="1916350"/>
            <a:ext cx="270874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设计、工程、采购、制造、施工</a:t>
            </a:r>
            <a:br>
              <a:rPr lang="en-US" sz="1300" b="1" dirty="0">
                <a:latin typeface="Arial"/>
              </a:rPr>
            </a:br>
            <a:endParaRPr lang="en-US" sz="1300" dirty="0">
              <a:solidFill>
                <a:srgbClr val="FF0000"/>
              </a:solidFill>
            </a:endParaRPr>
          </a:p>
          <a:p>
            <a:r>
              <a:rPr lang="zh-CN" altLang="en-US" sz="1300" b="1" dirty="0">
                <a:latin typeface="Arial"/>
              </a:rPr>
              <a:t>客户：</a:t>
            </a:r>
            <a:r>
              <a:rPr lang="en-US" altLang="zh-CN" sz="1300" b="1" dirty="0">
                <a:latin typeface="Arial"/>
              </a:rPr>
              <a:t>AGIP KCO / NCOC</a:t>
            </a: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4" name="Picture 2" descr="Agip - Wikipedia">
            <a:extLst>
              <a:ext uri="{FF2B5EF4-FFF2-40B4-BE49-F238E27FC236}">
                <a16:creationId xmlns:a16="http://schemas.microsoft.com/office/drawing/2014/main" id="{89D84D91-3E3F-D104-E4D8-9B37DEAF8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4527" y="2903902"/>
            <a:ext cx="708645" cy="8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7E2BC51-4F59-283F-D23E-3FB99F13A939}"/>
              </a:ext>
            </a:extLst>
          </p:cNvPr>
          <p:cNvSpPr/>
          <p:nvPr/>
        </p:nvSpPr>
        <p:spPr>
          <a:xfrm>
            <a:off x="10455730" y="290390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0546D4D-BF71-5758-B650-473E0BB57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7120" y="291237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person welding with sparks&#10;&#10;AI-generated content may be incorrect.">
            <a:extLst>
              <a:ext uri="{FF2B5EF4-FFF2-40B4-BE49-F238E27FC236}">
                <a16:creationId xmlns:a16="http://schemas.microsoft.com/office/drawing/2014/main" id="{99B4CDCC-C9B1-8300-531F-1649B1C506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04972" y="3863165"/>
            <a:ext cx="2956770" cy="2657677"/>
          </a:xfrm>
          <a:prstGeom prst="rect">
            <a:avLst/>
          </a:prstGeom>
        </p:spPr>
      </p:pic>
      <p:pic>
        <p:nvPicPr>
          <p:cNvPr id="2" name="Picture 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B456498E-0FF9-7130-14C6-5C8D627532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160B9F-B488-BDD3-BF04-D766D86E06D3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$130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22EA78-BFF4-1037-43CF-76BE4C04D97C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B732FF-CE27-58B2-FA4A-B7BE14103B54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514C5D-0AE9-D304-D6BB-E638C339240A}"/>
              </a:ext>
            </a:extLst>
          </p:cNvPr>
          <p:cNvSpPr/>
          <p:nvPr/>
        </p:nvSpPr>
        <p:spPr>
          <a:xfrm>
            <a:off x="488397" y="1443974"/>
            <a:ext cx="147902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里海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2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8B376030-D5B4-893F-7FE2-FCA17820F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533" y="1373101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3EC1B11-B808-BA65-6FC3-9F54E42C508A}"/>
              </a:ext>
            </a:extLst>
          </p:cNvPr>
          <p:cNvSpPr/>
          <p:nvPr/>
        </p:nvSpPr>
        <p:spPr>
          <a:xfrm>
            <a:off x="518985" y="695989"/>
            <a:ext cx="4468652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A496C0-E2D9-8C9B-143A-13AD73EA9AC9}"/>
              </a:ext>
            </a:extLst>
          </p:cNvPr>
          <p:cNvSpPr txBox="1"/>
          <p:nvPr/>
        </p:nvSpPr>
        <p:spPr>
          <a:xfrm>
            <a:off x="572655" y="187252"/>
            <a:ext cx="429490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D岛模块化建筑</a:t>
            </a:r>
          </a:p>
        </p:txBody>
      </p:sp>
    </p:spTree>
    <p:extLst>
      <p:ext uri="{BB962C8B-B14F-4D97-AF65-F5344CB8AC3E}">
        <p14:creationId xmlns:p14="http://schemas.microsoft.com/office/powerpoint/2010/main" val="30856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EBAF6-5DBB-CD3A-93FE-C1231D6AE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A78F1C0-3507-14FC-1C07-453A71816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large white container with orange stairs&#10;&#10;AI-generated content may be incorrect.">
            <a:extLst>
              <a:ext uri="{FF2B5EF4-FFF2-40B4-BE49-F238E27FC236}">
                <a16:creationId xmlns:a16="http://schemas.microsoft.com/office/drawing/2014/main" id="{C40084C0-A545-4763-659C-B7A6AAE678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2"/>
          <a:stretch>
            <a:fillRect/>
          </a:stretch>
        </p:blipFill>
        <p:spPr>
          <a:xfrm>
            <a:off x="488397" y="556004"/>
            <a:ext cx="9035867" cy="611474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6536B9-0FC7-220D-B7B7-2F4BFB43B2F2}"/>
              </a:ext>
            </a:extLst>
          </p:cNvPr>
          <p:cNvSpPr/>
          <p:nvPr/>
        </p:nvSpPr>
        <p:spPr>
          <a:xfrm>
            <a:off x="8772437" y="2142936"/>
            <a:ext cx="2866993" cy="373810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A56D38-696D-8736-5F77-5F8B632129BF}"/>
              </a:ext>
            </a:extLst>
          </p:cNvPr>
          <p:cNvSpPr txBox="1"/>
          <p:nvPr/>
        </p:nvSpPr>
        <p:spPr>
          <a:xfrm>
            <a:off x="8851563" y="2232241"/>
            <a:ext cx="27087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Arial"/>
              </a:rPr>
              <a:t>已安装系统</a:t>
            </a:r>
            <a:br>
              <a:rPr lang="en-US" sz="1400" b="1" dirty="0">
                <a:latin typeface="Arial"/>
              </a:rPr>
            </a:br>
            <a:endParaRPr lang="en-US" sz="1400" b="1" dirty="0">
              <a:latin typeface="Arial"/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中低压开关柜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变压器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配电盘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 </a:t>
            </a:r>
            <a:r>
              <a:rPr lang="en-US" altLang="zh-CN" sz="1400" dirty="0"/>
              <a:t>UPS </a:t>
            </a:r>
            <a:r>
              <a:rPr lang="zh-CN" altLang="en-US" sz="1400" dirty="0"/>
              <a:t>和电池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仪器仪表及控制设备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危险气体注入的 </a:t>
            </a:r>
            <a:r>
              <a:rPr lang="en-US" altLang="zh-CN" sz="1400" dirty="0"/>
              <a:t>HVAC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电路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消防系统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电信设备</a:t>
            </a:r>
          </a:p>
        </p:txBody>
      </p:sp>
      <p:pic>
        <p:nvPicPr>
          <p:cNvPr id="5122" name="Picture 2" descr="Datacenter UPS Systems | CyberPower">
            <a:extLst>
              <a:ext uri="{FF2B5EF4-FFF2-40B4-BE49-F238E27FC236}">
                <a16:creationId xmlns:a16="http://schemas.microsoft.com/office/drawing/2014/main" id="{4CC5DD4B-1E2D-AC58-40B4-06B431BF3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9376" y="4289178"/>
            <a:ext cx="3589571" cy="21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FAABF2E-AE5F-C86B-7548-DF7D26A401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6924868-8FEE-F4D9-6C90-92A984D7A3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650943B-7A17-8785-E2AB-D2CD95D511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D83CE83-2180-933A-A72C-BDFA52FE4E82}"/>
              </a:ext>
            </a:extLst>
          </p:cNvPr>
          <p:cNvSpPr txBox="1"/>
          <p:nvPr/>
        </p:nvSpPr>
        <p:spPr>
          <a:xfrm rot="20057569">
            <a:off x="561847" y="5398804"/>
            <a:ext cx="1329290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$130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0DE0BF-585F-4D03-EBD7-03E22C5A4949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E644BD-8F9E-A33D-C497-BA2E0BBC2DD8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4F170-25D3-D1FF-12DE-D02AB4E291C1}"/>
              </a:ext>
            </a:extLst>
          </p:cNvPr>
          <p:cNvSpPr/>
          <p:nvPr/>
        </p:nvSpPr>
        <p:spPr>
          <a:xfrm>
            <a:off x="488397" y="1443974"/>
            <a:ext cx="1479027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里海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22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F730F08-2242-82BA-DDC7-B0A384E06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533" y="1373101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5FEE09B-8C6B-6F93-66F9-BA7FBE9A4AF7}"/>
              </a:ext>
            </a:extLst>
          </p:cNvPr>
          <p:cNvSpPr/>
          <p:nvPr/>
        </p:nvSpPr>
        <p:spPr>
          <a:xfrm>
            <a:off x="518985" y="695989"/>
            <a:ext cx="4468652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3BB3F4-1EC3-0C26-C188-A07F69790AA5}"/>
              </a:ext>
            </a:extLst>
          </p:cNvPr>
          <p:cNvSpPr txBox="1"/>
          <p:nvPr/>
        </p:nvSpPr>
        <p:spPr>
          <a:xfrm>
            <a:off x="572655" y="187252"/>
            <a:ext cx="429490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D岛模块化建筑</a:t>
            </a:r>
          </a:p>
        </p:txBody>
      </p:sp>
    </p:spTree>
    <p:extLst>
      <p:ext uri="{BB962C8B-B14F-4D97-AF65-F5344CB8AC3E}">
        <p14:creationId xmlns:p14="http://schemas.microsoft.com/office/powerpoint/2010/main" val="1191030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8E62F-A41A-0EB0-CE24-046C07153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40BEB9D0-D797-64BF-AA21-ACDA54DEC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large industrial building with red pipes&#10;&#10;AI-generated content may be incorrect.">
            <a:extLst>
              <a:ext uri="{FF2B5EF4-FFF2-40B4-BE49-F238E27FC236}">
                <a16:creationId xmlns:a16="http://schemas.microsoft.com/office/drawing/2014/main" id="{34FBEB68-5347-9BB9-92D7-5A203088B7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" r="1188" b="2"/>
          <a:stretch>
            <a:fillRect/>
          </a:stretch>
        </p:blipFill>
        <p:spPr>
          <a:xfrm>
            <a:off x="1146910" y="981541"/>
            <a:ext cx="8377546" cy="566924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1297F0A-1A41-4C71-5ED1-D6011A7B5A9C}"/>
              </a:ext>
            </a:extLst>
          </p:cNvPr>
          <p:cNvSpPr/>
          <p:nvPr/>
        </p:nvSpPr>
        <p:spPr>
          <a:xfrm>
            <a:off x="465815" y="824917"/>
            <a:ext cx="6328685" cy="45611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7C86274D-1622-3028-55CD-85489F5B8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8D548F-4073-0817-D639-16D09908AAAE}"/>
              </a:ext>
            </a:extLst>
          </p:cNvPr>
          <p:cNvSpPr/>
          <p:nvPr/>
        </p:nvSpPr>
        <p:spPr>
          <a:xfrm>
            <a:off x="465815" y="1761379"/>
            <a:ext cx="149641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里海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B7BF798-AB92-5274-DF30-C3C56DC19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690506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D6360DA5-E3F0-872C-C9B9-629C5B978F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84A04-4177-1F6A-428A-D293B4151F58}"/>
              </a:ext>
            </a:extLst>
          </p:cNvPr>
          <p:cNvSpPr/>
          <p:nvPr/>
        </p:nvSpPr>
        <p:spPr>
          <a:xfrm>
            <a:off x="9049792" y="1973753"/>
            <a:ext cx="2491292" cy="427506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FC95CF-F4BD-C74E-2E3A-23F62971DC4D}"/>
              </a:ext>
            </a:extLst>
          </p:cNvPr>
          <p:cNvSpPr txBox="1"/>
          <p:nvPr/>
        </p:nvSpPr>
        <p:spPr>
          <a:xfrm>
            <a:off x="9202191" y="2063057"/>
            <a:ext cx="225976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Arial"/>
              </a:rPr>
              <a:t>建造、安装、调试和开车</a:t>
            </a:r>
          </a:p>
          <a:p>
            <a:endParaRPr lang="en-US" sz="1400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NCOC</a:t>
            </a:r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建筑和土木工程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油井维护，包括阀门拆除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电气和仪表设备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管道安装</a:t>
            </a:r>
            <a:endParaRPr lang="ru-RU" sz="1400" dirty="0"/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机械安装完成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调试和启动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驳船和生活区的准备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培训中心</a:t>
            </a: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CB4F6B6-2CAB-FAC7-26DF-9B06ECAD89CE}"/>
              </a:ext>
            </a:extLst>
          </p:cNvPr>
          <p:cNvSpPr/>
          <p:nvPr/>
        </p:nvSpPr>
        <p:spPr>
          <a:xfrm>
            <a:off x="9789627" y="2975141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0DA4560B-A5A4-60F9-F49B-41F386E40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1017" y="2983611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E7CFB2-5CB9-097E-862D-6A6D0396C40E}"/>
              </a:ext>
            </a:extLst>
          </p:cNvPr>
          <p:cNvSpPr txBox="1"/>
          <p:nvPr/>
        </p:nvSpPr>
        <p:spPr>
          <a:xfrm>
            <a:off x="558753" y="390949"/>
            <a:ext cx="6235747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4800" b="1" dirty="0">
                <a:latin typeface="Arial"/>
              </a:rPr>
              <a:t>A</a:t>
            </a:r>
            <a:r>
              <a:rPr lang="zh-CN" altLang="en-US" sz="4800" b="1" dirty="0">
                <a:latin typeface="Arial"/>
              </a:rPr>
              <a:t>岛井口</a:t>
            </a:r>
            <a:r>
              <a:rPr lang="en-US" altLang="zh-CN" sz="4800" b="1" dirty="0">
                <a:latin typeface="Arial"/>
              </a:rPr>
              <a:t>SOV</a:t>
            </a:r>
            <a:r>
              <a:rPr lang="zh-CN" altLang="en-US" sz="4800" b="1" dirty="0">
                <a:latin typeface="Arial"/>
              </a:rPr>
              <a:t>闸阀更换</a:t>
            </a:r>
          </a:p>
        </p:txBody>
      </p:sp>
      <p:pic>
        <p:nvPicPr>
          <p:cNvPr id="5" name="Picture 4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490D21A-F124-0A88-8ACE-CB8AB74609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5CFF20-9C5E-A7F1-DCED-C82653E58940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$5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814220-D8CB-3A2D-E20A-56CF466A7AA7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2F71F8-8C48-BBBA-133A-8D5E9B4EAD2D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3685955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EDCE4-3539-4652-4755-F5438D252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DD065A05-2051-2CDF-7E0F-DA2698D1D8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1072898" y="1072897"/>
            <a:ext cx="6858002" cy="471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satellite image of a large land&#10;&#10;AI-generated content may be incorrect.">
            <a:extLst>
              <a:ext uri="{FF2B5EF4-FFF2-40B4-BE49-F238E27FC236}">
                <a16:creationId xmlns:a16="http://schemas.microsoft.com/office/drawing/2014/main" id="{285B123E-7899-1199-54FC-B2ECFDEC0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4882" y="939002"/>
            <a:ext cx="9834164" cy="5583063"/>
          </a:xfrm>
          <a:prstGeom prst="rect">
            <a:avLst/>
          </a:prstGeom>
        </p:spPr>
      </p:pic>
      <p:pic>
        <p:nvPicPr>
          <p:cNvPr id="26" name="Picture 25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04265A59-B2EC-46BB-1609-F86D74547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9992" y="253764"/>
            <a:ext cx="2935822" cy="685238"/>
          </a:xfrm>
          <a:prstGeom prst="rect">
            <a:avLst/>
          </a:prstGeom>
        </p:spPr>
      </p:pic>
      <p:pic>
        <p:nvPicPr>
          <p:cNvPr id="3" name="Picture 2" descr="A close-up of a cell phone&#10;&#10;AI-generated content may be incorrect.">
            <a:extLst>
              <a:ext uri="{FF2B5EF4-FFF2-40B4-BE49-F238E27FC236}">
                <a16:creationId xmlns:a16="http://schemas.microsoft.com/office/drawing/2014/main" id="{1D4874B1-0E3B-C50B-836F-9D5F50E63C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277" y="0"/>
            <a:ext cx="913184" cy="635047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29E7B57-16CC-72DE-E618-88F9DFFD08D2}"/>
              </a:ext>
            </a:extLst>
          </p:cNvPr>
          <p:cNvSpPr txBox="1"/>
          <p:nvPr/>
        </p:nvSpPr>
        <p:spPr>
          <a:xfrm>
            <a:off x="1277534" y="294424"/>
            <a:ext cx="3143971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b="1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ISKER集团</a:t>
            </a:r>
            <a:r>
              <a:rPr lang="zh-CN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  <a:t>是一家总部位于哈萨克斯坦的多元化企业集团，从事石油和天然气领域的各种建筑和工程项目。</a:t>
            </a:r>
            <a:br>
              <a:rPr lang="en-US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br>
              <a:rPr lang="en-US" dirty="0">
                <a:solidFill>
                  <a:srgbClr val="000000"/>
                </a:solidFill>
                <a:effectLst/>
                <a:latin typeface="Ubuntu" panose="020B0504030602030204" pitchFamily="34" charset="0"/>
              </a:rPr>
            </a:br>
            <a:r>
              <a:rPr lang="zh-CN" dirty="0">
                <a:solidFill>
                  <a:srgbClr val="000000"/>
                </a:solidFill>
                <a:latin typeface="Ubuntu" panose="020B0504030602030204" pitchFamily="34" charset="0"/>
              </a:rPr>
              <a:t>该公司是一家哈萨克斯坦独资建筑公司，总部位于阿特劳，以在哈萨克斯坦境内交付了二十多年的高价值工业项目而闻名，拥有良好的业绩记录，包括一份价值7亿美元的合同、ISO认证体系、一级工程和施工许可证，以及97%的本地劳动力，并拥有广泛的制造基地和一支施工设备队伍。</a:t>
            </a:r>
            <a:br>
              <a:rPr lang="en-US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endParaRPr lang="en-US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dirty="0">
                <a:solidFill>
                  <a:srgbClr val="000000"/>
                </a:solidFill>
                <a:latin typeface="Ubuntu" panose="020B0504030602030204" pitchFamily="34" charset="0"/>
              </a:rPr>
              <a:t>集团拥有超过15,000名员工，是寻求可靠、本地化能力强且经验丰富的公司的全球客户值得信赖的合作伙伴。</a:t>
            </a:r>
          </a:p>
          <a:p>
            <a:pPr>
              <a:buNone/>
            </a:pPr>
            <a:endParaRPr lang="en-US" sz="20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20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2000" dirty="0">
              <a:latin typeface="Ubuntu" panose="020B0504030602030204" pitchFamily="34" charset="0"/>
            </a:endParaRPr>
          </a:p>
        </p:txBody>
      </p:sp>
      <p:pic>
        <p:nvPicPr>
          <p:cNvPr id="17" name="Picture 6" descr="Direction, location, map, pointer icon - Free download">
            <a:extLst>
              <a:ext uri="{FF2B5EF4-FFF2-40B4-BE49-F238E27FC236}">
                <a16:creationId xmlns:a16="http://schemas.microsoft.com/office/drawing/2014/main" id="{B24635DA-0488-F469-829E-2D6C37E87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1535" y="3434535"/>
            <a:ext cx="719679" cy="7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Direction, location, map, pointer icon - Free download">
            <a:extLst>
              <a:ext uri="{FF2B5EF4-FFF2-40B4-BE49-F238E27FC236}">
                <a16:creationId xmlns:a16="http://schemas.microsoft.com/office/drawing/2014/main" id="{4BCF58C9-2A97-F03E-68A3-AE304E1A3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931" y="2382324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Direction, location, map, pointer icon - Free download">
            <a:extLst>
              <a:ext uri="{FF2B5EF4-FFF2-40B4-BE49-F238E27FC236}">
                <a16:creationId xmlns:a16="http://schemas.microsoft.com/office/drawing/2014/main" id="{D7F80C7B-42A4-0BC8-1443-2FB599306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4706" y="4118507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Direction, location, map, pointer icon - Free download">
            <a:extLst>
              <a:ext uri="{FF2B5EF4-FFF2-40B4-BE49-F238E27FC236}">
                <a16:creationId xmlns:a16="http://schemas.microsoft.com/office/drawing/2014/main" id="{AE11AC57-CFAF-0BEF-A7CC-03A8D3B94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3307" y="3891399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Direction, location, map, pointer icon - Free download">
            <a:extLst>
              <a:ext uri="{FF2B5EF4-FFF2-40B4-BE49-F238E27FC236}">
                <a16:creationId xmlns:a16="http://schemas.microsoft.com/office/drawing/2014/main" id="{D2EB5D93-8D79-2FD9-05F4-5C42AFBFB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7884" y="2402866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Direction, location, map, pointer icon - Free download">
            <a:extLst>
              <a:ext uri="{FF2B5EF4-FFF2-40B4-BE49-F238E27FC236}">
                <a16:creationId xmlns:a16="http://schemas.microsoft.com/office/drawing/2014/main" id="{0F0DBF62-D713-847A-6ED7-4BACB88F6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682" y="3730533"/>
            <a:ext cx="372047" cy="37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3D9D42-EBC7-3DFF-6369-AD2C56FB7E8A}"/>
              </a:ext>
            </a:extLst>
          </p:cNvPr>
          <p:cNvSpPr/>
          <p:nvPr/>
        </p:nvSpPr>
        <p:spPr>
          <a:xfrm>
            <a:off x="4669061" y="4147993"/>
            <a:ext cx="890870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1000" b="1" dirty="0">
                <a:solidFill>
                  <a:schemeClr val="bg1"/>
                </a:solidFill>
                <a:latin typeface="PT Sans" panose="020B0503020203020204" pitchFamily="34" charset="0"/>
              </a:rPr>
              <a:t>阿特劳总部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E4D2836-E605-A177-5A42-CD8975754C68}"/>
              </a:ext>
            </a:extLst>
          </p:cNvPr>
          <p:cNvSpPr/>
          <p:nvPr/>
        </p:nvSpPr>
        <p:spPr>
          <a:xfrm>
            <a:off x="5781318" y="3555059"/>
            <a:ext cx="1084161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900" b="1" dirty="0">
                <a:solidFill>
                  <a:schemeClr val="bg1"/>
                </a:solidFill>
                <a:latin typeface="PT Sans" panose="020B0503020203020204" pitchFamily="34" charset="0"/>
              </a:rPr>
              <a:t>卡拉巴坦基地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08F4D70-885B-BB7A-DCE5-B038137E14F1}"/>
              </a:ext>
            </a:extLst>
          </p:cNvPr>
          <p:cNvSpPr/>
          <p:nvPr/>
        </p:nvSpPr>
        <p:spPr>
          <a:xfrm>
            <a:off x="5878409" y="4484957"/>
            <a:ext cx="895104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900" b="1" dirty="0">
                <a:solidFill>
                  <a:schemeClr val="bg1"/>
                </a:solidFill>
                <a:latin typeface="PT Sans" panose="020B0503020203020204" pitchFamily="34" charset="0"/>
              </a:rPr>
              <a:t>田吉兹基地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9A5750E-4E86-2140-E2DE-CE7545F6E254}"/>
              </a:ext>
            </a:extLst>
          </p:cNvPr>
          <p:cNvSpPr/>
          <p:nvPr/>
        </p:nvSpPr>
        <p:spPr>
          <a:xfrm>
            <a:off x="5877348" y="2557606"/>
            <a:ext cx="836126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900" b="1" dirty="0">
                <a:solidFill>
                  <a:schemeClr val="bg1"/>
                </a:solidFill>
                <a:latin typeface="PT Sans" panose="020B0503020203020204" pitchFamily="34" charset="0"/>
              </a:rPr>
              <a:t>阿克塞基地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71AB813-F61D-C47B-EF5F-A2258C58ED6D}"/>
              </a:ext>
            </a:extLst>
          </p:cNvPr>
          <p:cNvSpPr/>
          <p:nvPr/>
        </p:nvSpPr>
        <p:spPr>
          <a:xfrm>
            <a:off x="4526280" y="2831824"/>
            <a:ext cx="1063167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900" b="1" dirty="0">
                <a:solidFill>
                  <a:schemeClr val="bg1"/>
                </a:solidFill>
                <a:latin typeface="PT Sans" panose="020B0503020203020204" pitchFamily="34" charset="0"/>
              </a:rPr>
              <a:t>乌拉尔斯克分行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FE3110F-0D9C-9F28-1803-EF3CB207476F}"/>
              </a:ext>
            </a:extLst>
          </p:cNvPr>
          <p:cNvSpPr/>
          <p:nvPr/>
        </p:nvSpPr>
        <p:spPr>
          <a:xfrm>
            <a:off x="6231991" y="4017681"/>
            <a:ext cx="962965" cy="252357"/>
          </a:xfrm>
          <a:prstGeom prst="roundRect">
            <a:avLst>
              <a:gd name="adj" fmla="val 12640"/>
            </a:avLst>
          </a:prstGeom>
          <a:solidFill>
            <a:schemeClr val="bg2">
              <a:lumMod val="2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900" b="1" dirty="0" err="1">
                <a:solidFill>
                  <a:schemeClr val="bg1"/>
                </a:solidFill>
                <a:latin typeface="PT Sans" panose="020B0503020203020204" pitchFamily="34" charset="0"/>
              </a:rPr>
              <a:t>库尔萨里</a:t>
            </a:r>
            <a:r>
              <a:rPr lang="zh-CN" sz="900" b="1" dirty="0">
                <a:solidFill>
                  <a:schemeClr val="bg1"/>
                </a:solidFill>
                <a:latin typeface="PT Sans" panose="020B0503020203020204" pitchFamily="34" charset="0"/>
              </a:rPr>
              <a:t>分行</a:t>
            </a:r>
          </a:p>
        </p:txBody>
      </p:sp>
    </p:spTree>
    <p:extLst>
      <p:ext uri="{BB962C8B-B14F-4D97-AF65-F5344CB8AC3E}">
        <p14:creationId xmlns:p14="http://schemas.microsoft.com/office/powerpoint/2010/main" val="18023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3EE62-6797-6DF3-F2EC-C999421F5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C223E99-3AD0-2C7F-2D7A-3CEF9ABD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collage of a ship and a crane&#10;&#10;AI-generated content may be incorrect.">
            <a:extLst>
              <a:ext uri="{FF2B5EF4-FFF2-40B4-BE49-F238E27FC236}">
                <a16:creationId xmlns:a16="http://schemas.microsoft.com/office/drawing/2014/main" id="{B36978B4-A7F0-0EE6-7001-630405D50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6219" y="1133132"/>
            <a:ext cx="8449782" cy="522987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7643D8-AEBA-DCC0-877E-6C37BD793D99}"/>
              </a:ext>
            </a:extLst>
          </p:cNvPr>
          <p:cNvSpPr/>
          <p:nvPr/>
        </p:nvSpPr>
        <p:spPr>
          <a:xfrm>
            <a:off x="465815" y="494998"/>
            <a:ext cx="8144785" cy="65367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E5E81A99-E9EC-8EE8-F370-48C58E7EA2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E16FA95-6493-F12A-40D4-A3CB02EF5E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B9DE74-7171-BC78-3C31-FFDDEA6E8CB9}"/>
              </a:ext>
            </a:extLst>
          </p:cNvPr>
          <p:cNvSpPr/>
          <p:nvPr/>
        </p:nvSpPr>
        <p:spPr>
          <a:xfrm>
            <a:off x="8942191" y="2136445"/>
            <a:ext cx="2764249" cy="37868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ED359-9355-5175-2493-7B1C99D5840D}"/>
              </a:ext>
            </a:extLst>
          </p:cNvPr>
          <p:cNvSpPr txBox="1"/>
          <p:nvPr/>
        </p:nvSpPr>
        <p:spPr>
          <a:xfrm>
            <a:off x="9025276" y="2172934"/>
            <a:ext cx="25980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Arial"/>
              </a:rPr>
              <a:t>设计、采购、制造、海上安装、 调试、启动</a:t>
            </a: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NCOC</a:t>
            </a:r>
            <a:endParaRPr lang="en-US" sz="14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73F6D1-5E2A-BB3A-685B-56712798DB8A}"/>
              </a:ext>
            </a:extLst>
          </p:cNvPr>
          <p:cNvSpPr/>
          <p:nvPr/>
        </p:nvSpPr>
        <p:spPr>
          <a:xfrm>
            <a:off x="9832717" y="3257815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F05B0BC-5943-8B24-C845-82896A43F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4107" y="3266285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7D02CA-0E60-930A-329E-2F357339A701}"/>
              </a:ext>
            </a:extLst>
          </p:cNvPr>
          <p:cNvSpPr txBox="1"/>
          <p:nvPr/>
        </p:nvSpPr>
        <p:spPr>
          <a:xfrm>
            <a:off x="572655" y="174552"/>
            <a:ext cx="825384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4800" b="1" dirty="0">
                <a:latin typeface="Arial"/>
              </a:rPr>
              <a:t>RGA </a:t>
            </a:r>
            <a:r>
              <a:rPr lang="zh-CN" altLang="en-US" sz="4800" b="1" dirty="0">
                <a:latin typeface="Arial"/>
              </a:rPr>
              <a:t>的升级和扩展 生产设施</a:t>
            </a:r>
          </a:p>
        </p:txBody>
      </p:sp>
      <p:pic>
        <p:nvPicPr>
          <p:cNvPr id="6" name="Picture 5" descr="A machine with gauges and pipes&#10;&#10;AI-generated content may be incorrect.">
            <a:extLst>
              <a:ext uri="{FF2B5EF4-FFF2-40B4-BE49-F238E27FC236}">
                <a16:creationId xmlns:a16="http://schemas.microsoft.com/office/drawing/2014/main" id="{48D2F4F8-BE2E-ED0E-11D2-001ADEAFD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5274" y="3826805"/>
            <a:ext cx="2598081" cy="2598081"/>
          </a:xfrm>
          <a:prstGeom prst="rect">
            <a:avLst/>
          </a:prstGeom>
        </p:spPr>
      </p:pic>
      <p:pic>
        <p:nvPicPr>
          <p:cNvPr id="3" name="Picture 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B0F6F762-8B82-E102-B579-A4B15EFA64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04EB8F-C9CB-FBD9-371C-D05E87F61405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$39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38E8AE-4B7E-155A-9A81-92F0AC08136A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90EA12-EF79-62E6-5B06-C43748C71378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DA323C4-6814-82A0-7482-3D634C717BAB}"/>
              </a:ext>
            </a:extLst>
          </p:cNvPr>
          <p:cNvSpPr/>
          <p:nvPr/>
        </p:nvSpPr>
        <p:spPr>
          <a:xfrm>
            <a:off x="465815" y="1761379"/>
            <a:ext cx="149641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里海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4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D46FCD35-D926-3761-5EA7-57513E9F2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690506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58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C2BEC-A0D6-E281-EF24-48E18C26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D7F7D3-9482-69A4-8577-858C70628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BE7459ED-627F-DA68-3D4A-A5F0F00B5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88397" y="942975"/>
            <a:ext cx="9285292" cy="5746997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BC8EA-8AFE-CC15-8017-5A72C53C2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2D13422B-58BA-D02F-C12D-B7C14966A5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E7D42-8DAD-D166-619B-41E374B66ADE}"/>
              </a:ext>
            </a:extLst>
          </p:cNvPr>
          <p:cNvSpPr/>
          <p:nvPr/>
        </p:nvSpPr>
        <p:spPr>
          <a:xfrm>
            <a:off x="8965976" y="2423415"/>
            <a:ext cx="2706916" cy="37741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AEABE6-E2E3-D96D-4BFF-05B87442CD92}"/>
              </a:ext>
            </a:extLst>
          </p:cNvPr>
          <p:cNvSpPr txBox="1"/>
          <p:nvPr/>
        </p:nvSpPr>
        <p:spPr>
          <a:xfrm>
            <a:off x="8996388" y="2459904"/>
            <a:ext cx="2676504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工程、采购、施工</a:t>
            </a: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b="1" dirty="0">
                <a:latin typeface="Arial"/>
              </a:rPr>
              <a:t>客户：</a:t>
            </a:r>
            <a:r>
              <a:rPr lang="en-US" altLang="zh-CN" sz="1300" b="1" dirty="0">
                <a:latin typeface="Arial"/>
              </a:rPr>
              <a:t>NCOC</a:t>
            </a: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制造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施工安装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管道和机械工程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电气及仪表工程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调试、启动和移交</a:t>
            </a:r>
            <a:br>
              <a:rPr lang="en-US" sz="1300" dirty="0"/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与现有设施的衔接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污水处理系统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管道接头、电气和自动化系统</a:t>
            </a:r>
            <a:endParaRPr lang="en-US" sz="13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1B67187-EB8F-C7CF-23C7-E0449C314B80}"/>
              </a:ext>
            </a:extLst>
          </p:cNvPr>
          <p:cNvSpPr/>
          <p:nvPr/>
        </p:nvSpPr>
        <p:spPr>
          <a:xfrm>
            <a:off x="9903035" y="3296245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1D1E353D-1BAF-B02B-7800-513D2BA92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4425" y="3304715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743AC5A9-D673-B4D6-231B-2FA88451B9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D58987D-47D0-FA62-1662-DAD5B437EF7D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$200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1115E5-E12D-40AC-05A0-113EEF1C2516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DD322A-EE44-9BE8-04B7-CD1672C2CC83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029B2F-BE32-4382-536A-4907370D49FB}"/>
              </a:ext>
            </a:extLst>
          </p:cNvPr>
          <p:cNvSpPr/>
          <p:nvPr/>
        </p:nvSpPr>
        <p:spPr>
          <a:xfrm>
            <a:off x="465815" y="621455"/>
            <a:ext cx="4697737" cy="445939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E13027-31E3-DD23-9485-EC2BBA5ADBCA}"/>
              </a:ext>
            </a:extLst>
          </p:cNvPr>
          <p:cNvSpPr/>
          <p:nvPr/>
        </p:nvSpPr>
        <p:spPr>
          <a:xfrm>
            <a:off x="465816" y="1395787"/>
            <a:ext cx="1901504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7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9779F3B3-1CB6-62A8-74FA-C8F62B01F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3249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BE13D57-93FB-9507-B49A-EE4B687F1177}"/>
              </a:ext>
            </a:extLst>
          </p:cNvPr>
          <p:cNvSpPr txBox="1"/>
          <p:nvPr/>
        </p:nvSpPr>
        <p:spPr>
          <a:xfrm>
            <a:off x="485560" y="163230"/>
            <a:ext cx="46779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新型水处理 设施</a:t>
            </a:r>
          </a:p>
        </p:txBody>
      </p:sp>
    </p:spTree>
    <p:extLst>
      <p:ext uri="{BB962C8B-B14F-4D97-AF65-F5344CB8AC3E}">
        <p14:creationId xmlns:p14="http://schemas.microsoft.com/office/powerpoint/2010/main" val="2934987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E35FC-0AD5-01E7-AE40-5C7D13BA5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CCD49F7E-D052-E2B1-CF95-F1B621973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67C6B17E-F8D0-0DF4-3C35-E8AD0EB44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 bwMode="auto">
          <a:xfrm>
            <a:off x="564725" y="1062257"/>
            <a:ext cx="8778944" cy="54336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7297BC7-A263-5726-D47F-987D423359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A20539DE-7ADD-71A2-500F-79B7DF83A1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A19DE-CF5B-EBF3-D1CA-94014597B8AE}"/>
              </a:ext>
            </a:extLst>
          </p:cNvPr>
          <p:cNvSpPr/>
          <p:nvPr/>
        </p:nvSpPr>
        <p:spPr>
          <a:xfrm>
            <a:off x="8824685" y="1280415"/>
            <a:ext cx="2979342" cy="45869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F22DE2-A668-C8E8-93B1-152B52269399}"/>
              </a:ext>
            </a:extLst>
          </p:cNvPr>
          <p:cNvSpPr txBox="1"/>
          <p:nvPr/>
        </p:nvSpPr>
        <p:spPr>
          <a:xfrm>
            <a:off x="8855096" y="1316904"/>
            <a:ext cx="28979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建筑工程</a:t>
            </a: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b="1" dirty="0">
                <a:latin typeface="Arial"/>
              </a:rPr>
              <a:t>客户：华陆工程技术有限公司</a:t>
            </a:r>
            <a:br>
              <a:rPr lang="en-US" sz="1300" b="1" dirty="0">
                <a:latin typeface="Arial"/>
              </a:rPr>
            </a:br>
            <a:r>
              <a:rPr lang="zh-CN" altLang="en-US" sz="1300" b="1" dirty="0">
                <a:latin typeface="Arial"/>
              </a:rPr>
              <a:t>业主：哈萨克斯坦石油化工工业公司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F58CE0-22BB-BD9D-1FB6-50D330345699}"/>
              </a:ext>
            </a:extLst>
          </p:cNvPr>
          <p:cNvSpPr/>
          <p:nvPr/>
        </p:nvSpPr>
        <p:spPr>
          <a:xfrm>
            <a:off x="9086258" y="2442404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ТОО «Kazakhstan Petrochemical Industries Inc.»">
            <a:extLst>
              <a:ext uri="{FF2B5EF4-FFF2-40B4-BE49-F238E27FC236}">
                <a16:creationId xmlns:a16="http://schemas.microsoft.com/office/drawing/2014/main" id="{C941A801-3AF8-D970-F603-CE569645A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3104" y="2514766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00F6FB-4916-1A3D-574D-81021E474693}"/>
              </a:ext>
            </a:extLst>
          </p:cNvPr>
          <p:cNvSpPr/>
          <p:nvPr/>
        </p:nvSpPr>
        <p:spPr>
          <a:xfrm>
            <a:off x="10682211" y="2442403"/>
            <a:ext cx="821814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 descr="Hualu Engineering &amp; Technology Co., Ltd. | Xi'an">
            <a:extLst>
              <a:ext uri="{FF2B5EF4-FFF2-40B4-BE49-F238E27FC236}">
                <a16:creationId xmlns:a16="http://schemas.microsoft.com/office/drawing/2014/main" id="{DF34D3D9-EDE6-0F37-D11F-1CF2C8E4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4529" y="2514766"/>
            <a:ext cx="650631" cy="64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person wearing a hard hat and holding a drill&#10;&#10;AI-generated content may be incorrect.">
            <a:extLst>
              <a:ext uri="{FF2B5EF4-FFF2-40B4-BE49-F238E27FC236}">
                <a16:creationId xmlns:a16="http://schemas.microsoft.com/office/drawing/2014/main" id="{7078EFB1-5291-26DF-E749-D228A0AFDC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65919" y="2977965"/>
            <a:ext cx="2594659" cy="39149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6530711-82B3-2EDE-F415-988782CCD03B}"/>
              </a:ext>
            </a:extLst>
          </p:cNvPr>
          <p:cNvSpPr/>
          <p:nvPr/>
        </p:nvSpPr>
        <p:spPr>
          <a:xfrm>
            <a:off x="465816" y="638368"/>
            <a:ext cx="3970770" cy="4896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74AC-A014-658E-5628-0004FEDA6CAC}"/>
              </a:ext>
            </a:extLst>
          </p:cNvPr>
          <p:cNvSpPr/>
          <p:nvPr/>
        </p:nvSpPr>
        <p:spPr>
          <a:xfrm>
            <a:off x="465815" y="1243387"/>
            <a:ext cx="18582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43C338-F83C-D132-CE37-30FEC4EBA024}"/>
              </a:ext>
            </a:extLst>
          </p:cNvPr>
          <p:cNvSpPr txBox="1"/>
          <p:nvPr/>
        </p:nvSpPr>
        <p:spPr>
          <a:xfrm>
            <a:off x="572656" y="187252"/>
            <a:ext cx="3970770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丙烯聚合装置</a:t>
            </a:r>
          </a:p>
        </p:txBody>
      </p:sp>
      <p:pic>
        <p:nvPicPr>
          <p:cNvPr id="17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9CB81ED1-3869-85BB-8151-8B932758D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747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9D5FB-501F-DF33-4365-1E66D32A5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362E90B-1A46-9CB7-5258-5C9B3AED0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large industrial plant with many towers&#10;&#10;AI-generated content may be incorrect.">
            <a:extLst>
              <a:ext uri="{FF2B5EF4-FFF2-40B4-BE49-F238E27FC236}">
                <a16:creationId xmlns:a16="http://schemas.microsoft.com/office/drawing/2014/main" id="{147344F3-8FF6-4167-CC49-33D6A410E1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7973" y="767923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716249-2ED5-04E3-FBC5-63C62389E6CD}"/>
              </a:ext>
            </a:extLst>
          </p:cNvPr>
          <p:cNvSpPr/>
          <p:nvPr/>
        </p:nvSpPr>
        <p:spPr>
          <a:xfrm>
            <a:off x="465815" y="660098"/>
            <a:ext cx="394916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B38A21B7-CB9A-494F-D23B-9DD4371070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C5F59F6-CBC0-FF4F-23C6-A80A5A1288F6}"/>
              </a:ext>
            </a:extLst>
          </p:cNvPr>
          <p:cNvSpPr/>
          <p:nvPr/>
        </p:nvSpPr>
        <p:spPr>
          <a:xfrm>
            <a:off x="465815" y="1408487"/>
            <a:ext cx="148054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 阿克赛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9851FC2-7722-C9D4-C229-52D58683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3376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1052679-570F-A444-0633-9C2BBC880F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29F3DC-54A6-728F-8FDD-7FEC7B38B0DF}"/>
              </a:ext>
            </a:extLst>
          </p:cNvPr>
          <p:cNvSpPr/>
          <p:nvPr/>
        </p:nvSpPr>
        <p:spPr>
          <a:xfrm>
            <a:off x="8751789" y="1620276"/>
            <a:ext cx="2979342" cy="340588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F8154-22ED-E16B-665F-564E4414C01C}"/>
              </a:ext>
            </a:extLst>
          </p:cNvPr>
          <p:cNvSpPr txBox="1"/>
          <p:nvPr/>
        </p:nvSpPr>
        <p:spPr>
          <a:xfrm>
            <a:off x="8782200" y="1656765"/>
            <a:ext cx="276424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建设多类建筑</a:t>
            </a:r>
          </a:p>
          <a:p>
            <a:endParaRPr lang="en-US" sz="16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KPO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7BC76-79BC-7C47-755A-9A887FEF13C6}"/>
              </a:ext>
            </a:extLst>
          </p:cNvPr>
          <p:cNvSpPr txBox="1"/>
          <p:nvPr/>
        </p:nvSpPr>
        <p:spPr>
          <a:xfrm>
            <a:off x="465815" y="160117"/>
            <a:ext cx="408824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主要建筑服务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34F795-C19F-4438-62D8-1C96DCC53AED}"/>
              </a:ext>
            </a:extLst>
          </p:cNvPr>
          <p:cNvSpPr/>
          <p:nvPr/>
        </p:nvSpPr>
        <p:spPr>
          <a:xfrm>
            <a:off x="9625455" y="2689967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and yellow logo&#10;&#10;AI-generated content may be incorrect.">
            <a:extLst>
              <a:ext uri="{FF2B5EF4-FFF2-40B4-BE49-F238E27FC236}">
                <a16:creationId xmlns:a16="http://schemas.microsoft.com/office/drawing/2014/main" id="{27E533E4-485C-3F04-27B4-C150CFC05A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6982" y="2821116"/>
            <a:ext cx="1132965" cy="8879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ABE75F-1C41-E995-F2E0-B60C8CD179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7544" y="4073661"/>
            <a:ext cx="3009623" cy="1631216"/>
          </a:xfrm>
          <a:prstGeom prst="rect">
            <a:avLst/>
          </a:prstGeom>
        </p:spPr>
      </p:pic>
      <p:pic>
        <p:nvPicPr>
          <p:cNvPr id="2" name="Picture 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860005E4-D6E9-C849-3248-13615890DA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D39468-7A9E-EB70-5BE4-A3D00AAF4A3E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$100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EB4F0E-9E3E-8A8E-A59E-659C9C0E89E7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578414-7BEA-1B16-ECD1-CD7B5BE79476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505049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C8DE-8C8C-DAC1-F087-0383E329F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01D130BC-87A5-C4E5-1E85-443762044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EEE406-1CBE-8AB6-9E43-16D14F7AA7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7070" y="217325"/>
            <a:ext cx="8907386" cy="6503196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BE0929-834A-916C-FB2F-985AEFF69CC1}"/>
              </a:ext>
            </a:extLst>
          </p:cNvPr>
          <p:cNvSpPr/>
          <p:nvPr/>
        </p:nvSpPr>
        <p:spPr>
          <a:xfrm>
            <a:off x="9099892" y="1827981"/>
            <a:ext cx="2606548" cy="403981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BCA40-30C2-86BE-BE4C-F84FFFCD2AD2}"/>
              </a:ext>
            </a:extLst>
          </p:cNvPr>
          <p:cNvSpPr txBox="1"/>
          <p:nvPr/>
        </p:nvSpPr>
        <p:spPr>
          <a:xfrm>
            <a:off x="9227607" y="1943049"/>
            <a:ext cx="2467170" cy="3018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工作范围</a:t>
            </a:r>
            <a:br>
              <a:rPr lang="en-US" sz="1600" dirty="0"/>
            </a:br>
            <a:endParaRPr lang="en-US" sz="1600" dirty="0">
              <a:solidFill>
                <a:srgbClr val="FF0000"/>
              </a:solidFill>
            </a:endParaRP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制造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施工安装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地上地下管线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机械、静态和旋转设备</a:t>
            </a:r>
          </a:p>
          <a:p>
            <a:pPr defTabSz="137160">
              <a:spcAft>
                <a:spcPts val="140"/>
              </a:spcAft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电气、仪表和电信系统</a:t>
            </a:r>
          </a:p>
          <a:p>
            <a:pPr defTabSz="137160">
              <a:tabLst>
                <a:tab pos="137160" algn="l"/>
              </a:tabLst>
            </a:pP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绝缘、防火、油漆和涂料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</p:txBody>
      </p:sp>
      <p:pic>
        <p:nvPicPr>
          <p:cNvPr id="2" name="Picture 1" descr="A yellow construction vehicle with a black background&#10;&#10;AI-generated content may be incorrect.">
            <a:extLst>
              <a:ext uri="{FF2B5EF4-FFF2-40B4-BE49-F238E27FC236}">
                <a16:creationId xmlns:a16="http://schemas.microsoft.com/office/drawing/2014/main" id="{E9C68A5A-76F2-B756-E7B3-95556B15A2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46" r="26648"/>
          <a:stretch/>
        </p:blipFill>
        <p:spPr>
          <a:xfrm>
            <a:off x="9336713" y="4138390"/>
            <a:ext cx="2065378" cy="22363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F0404F-CB69-1EA8-BD06-D0419F4AFA82}"/>
              </a:ext>
            </a:extLst>
          </p:cNvPr>
          <p:cNvSpPr/>
          <p:nvPr/>
        </p:nvSpPr>
        <p:spPr>
          <a:xfrm>
            <a:off x="465815" y="660098"/>
            <a:ext cx="394916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5516D0-1643-F9DA-7319-FA2AA9C802D9}"/>
              </a:ext>
            </a:extLst>
          </p:cNvPr>
          <p:cNvSpPr/>
          <p:nvPr/>
        </p:nvSpPr>
        <p:spPr>
          <a:xfrm>
            <a:off x="465815" y="1408487"/>
            <a:ext cx="1480543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 阿克赛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0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AD54CC93-9D02-D93E-B508-8071EC3E1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3376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A84DA3A-69F4-05B2-BE98-B0529A9D4E28}"/>
              </a:ext>
            </a:extLst>
          </p:cNvPr>
          <p:cNvSpPr txBox="1"/>
          <p:nvPr/>
        </p:nvSpPr>
        <p:spPr>
          <a:xfrm>
            <a:off x="465815" y="160117"/>
            <a:ext cx="408824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主要建筑服务</a:t>
            </a:r>
          </a:p>
        </p:txBody>
      </p:sp>
      <p:pic>
        <p:nvPicPr>
          <p:cNvPr id="22" name="Picture 2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ED157ED8-3676-A46C-C409-B8A2D0ACC4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F7E1E8-0EDD-179D-645F-25408F9CCDF4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$100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621A2C-0C92-948E-47FD-84F4F346A3E6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2B4816-9EA0-C9D4-13F6-44C2E9FEEFC1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1180032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C14BF-5E11-3B28-6F81-A5B39327F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99F65952-F044-3507-7368-D26B3F78B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large green metal structure&#10;&#10;AI-generated content may be incorrect.">
            <a:extLst>
              <a:ext uri="{FF2B5EF4-FFF2-40B4-BE49-F238E27FC236}">
                <a16:creationId xmlns:a16="http://schemas.microsoft.com/office/drawing/2014/main" id="{32F5271E-9796-303E-ED90-25D32B89BC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567" y="362375"/>
            <a:ext cx="9321995" cy="6308373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0B2F2028-1DA0-5B72-D939-4B25E856FA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BF2EC74B-A587-8BC0-3543-4C64C9F882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763771-C5A8-4F4B-8388-F3ACE537AC11}"/>
              </a:ext>
            </a:extLst>
          </p:cNvPr>
          <p:cNvSpPr/>
          <p:nvPr/>
        </p:nvSpPr>
        <p:spPr>
          <a:xfrm>
            <a:off x="8944524" y="1066427"/>
            <a:ext cx="2829031" cy="413586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94C798-DD48-58F4-AA8D-031278091B2A}"/>
              </a:ext>
            </a:extLst>
          </p:cNvPr>
          <p:cNvSpPr txBox="1"/>
          <p:nvPr/>
        </p:nvSpPr>
        <p:spPr>
          <a:xfrm>
            <a:off x="8997951" y="1160964"/>
            <a:ext cx="275243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客户： </a:t>
            </a:r>
            <a:r>
              <a:rPr lang="en-US" altLang="zh-CN" sz="1300" b="1" dirty="0" err="1">
                <a:latin typeface="Arial"/>
              </a:rPr>
              <a:t>Tengizchevroil</a:t>
            </a:r>
            <a:r>
              <a:rPr lang="en-US" altLang="zh-CN" sz="1300" b="1" dirty="0">
                <a:latin typeface="Arial"/>
              </a:rPr>
              <a:t> </a:t>
            </a:r>
            <a:r>
              <a:rPr lang="zh-CN" altLang="en-US" sz="1300" b="1" dirty="0">
                <a:latin typeface="Arial"/>
              </a:rPr>
              <a:t>（</a:t>
            </a:r>
            <a:r>
              <a:rPr lang="en-US" altLang="zh-CN" sz="1300" b="1" dirty="0">
                <a:latin typeface="Arial"/>
              </a:rPr>
              <a:t>TCO</a:t>
            </a:r>
            <a:r>
              <a:rPr lang="zh-CN" altLang="en-US" sz="1300" b="1" dirty="0">
                <a:latin typeface="Arial"/>
              </a:rPr>
              <a:t>）</a:t>
            </a: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endParaRPr lang="en-US" sz="13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br>
              <a:rPr lang="en-US" sz="1300" dirty="0">
                <a:solidFill>
                  <a:srgbClr val="FF0000"/>
                </a:solidFill>
              </a:rPr>
            </a:br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建筑安装工程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管道：地上、地下管道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机械设备：静态和旋转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电气：仪器仪表和电信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隔热：防火、油漆和涂料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井场准备</a:t>
            </a:r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1421EE0F-F382-6697-6E6C-28326728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28034" y="1655710"/>
            <a:ext cx="1082797" cy="108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close-up of a control panel&#10;&#10;AI-generated content may be incorrect.">
            <a:extLst>
              <a:ext uri="{FF2B5EF4-FFF2-40B4-BE49-F238E27FC236}">
                <a16:creationId xmlns:a16="http://schemas.microsoft.com/office/drawing/2014/main" id="{9F707773-D06B-8ED3-5467-C0901C4AF3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831" y="4092895"/>
            <a:ext cx="2467909" cy="160414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B75C84-6664-E7BD-4C5F-21D898883CCE}"/>
              </a:ext>
            </a:extLst>
          </p:cNvPr>
          <p:cNvSpPr/>
          <p:nvPr/>
        </p:nvSpPr>
        <p:spPr>
          <a:xfrm>
            <a:off x="572655" y="646734"/>
            <a:ext cx="396239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9C4190-BF6D-6281-0153-4E1D7FF07D3F}"/>
              </a:ext>
            </a:extLst>
          </p:cNvPr>
          <p:cNvSpPr/>
          <p:nvPr/>
        </p:nvSpPr>
        <p:spPr>
          <a:xfrm>
            <a:off x="572655" y="1280644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400" b="1" dirty="0">
                <a:solidFill>
                  <a:schemeClr val="tx1"/>
                </a:solidFill>
                <a:latin typeface="Arial"/>
              </a:rPr>
              <a:t>田吉兹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C3BCB2B5-BED1-F904-8837-83064915E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792" y="1209771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4AE4F5-15FA-5F34-55B0-573AD9191AC2}"/>
              </a:ext>
            </a:extLst>
          </p:cNvPr>
          <p:cNvSpPr txBox="1"/>
          <p:nvPr/>
        </p:nvSpPr>
        <p:spPr>
          <a:xfrm>
            <a:off x="631792" y="187252"/>
            <a:ext cx="4230254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主要建筑服务</a:t>
            </a:r>
            <a:endParaRPr lang="zh-CN" sz="48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8042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BAA83-6128-7758-460F-C9E3D52F5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9DEB466-9DB4-251D-F2E4-F20311800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91CE08-FCB1-900A-5E1E-5953707DDC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488" y="296718"/>
            <a:ext cx="8612953" cy="6288233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81C470-75F5-E7CF-B61F-6AC9A38406BE}"/>
              </a:ext>
            </a:extLst>
          </p:cNvPr>
          <p:cNvSpPr/>
          <p:nvPr/>
        </p:nvSpPr>
        <p:spPr>
          <a:xfrm>
            <a:off x="8507550" y="2259388"/>
            <a:ext cx="3245498" cy="404298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75C9A-1B35-549E-5291-E5A753863227}"/>
              </a:ext>
            </a:extLst>
          </p:cNvPr>
          <p:cNvSpPr txBox="1"/>
          <p:nvPr/>
        </p:nvSpPr>
        <p:spPr>
          <a:xfrm>
            <a:off x="8659949" y="2353925"/>
            <a:ext cx="3171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钢结构制造</a:t>
            </a:r>
            <a:endParaRPr lang="en-US" sz="16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客户：天辰中国化学工程</a:t>
            </a:r>
            <a:br>
              <a:rPr lang="en-US" sz="1400" b="1" dirty="0">
                <a:latin typeface="Arial"/>
              </a:rPr>
            </a:br>
            <a:br>
              <a:rPr lang="en-US" sz="1400" b="1" dirty="0">
                <a:latin typeface="Arial"/>
              </a:rPr>
            </a:br>
            <a:r>
              <a:rPr lang="zh-CN" altLang="en-US" sz="1400" b="1" dirty="0">
                <a:latin typeface="Arial"/>
              </a:rPr>
              <a:t>有限公司 业主：</a:t>
            </a:r>
            <a:r>
              <a:rPr lang="en-US" altLang="zh-CN" sz="1400" b="1" dirty="0">
                <a:latin typeface="Arial"/>
              </a:rPr>
              <a:t>KPI</a:t>
            </a:r>
            <a:endParaRPr lang="zh-CN" altLang="en-US" sz="1400" b="1" dirty="0">
              <a:latin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7B4E8D-F9BA-D665-9283-D932775CA564}"/>
              </a:ext>
            </a:extLst>
          </p:cNvPr>
          <p:cNvSpPr/>
          <p:nvPr/>
        </p:nvSpPr>
        <p:spPr>
          <a:xfrm>
            <a:off x="8659949" y="3727071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ТОО «Kazakhstan Petrochemical Industries Inc.»">
            <a:extLst>
              <a:ext uri="{FF2B5EF4-FFF2-40B4-BE49-F238E27FC236}">
                <a16:creationId xmlns:a16="http://schemas.microsoft.com/office/drawing/2014/main" id="{E3E0025F-75D1-E3CD-BB83-3A1057E9D1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6795" y="3799433"/>
            <a:ext cx="1245344" cy="5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C9C5966-E135-07D9-57C2-3550DDAEFAB4}"/>
              </a:ext>
            </a:extLst>
          </p:cNvPr>
          <p:cNvSpPr/>
          <p:nvPr/>
        </p:nvSpPr>
        <p:spPr>
          <a:xfrm>
            <a:off x="10188415" y="3727070"/>
            <a:ext cx="1410291" cy="7424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中国天辰工程有限公司- 抖音百科">
            <a:extLst>
              <a:ext uri="{FF2B5EF4-FFF2-40B4-BE49-F238E27FC236}">
                <a16:creationId xmlns:a16="http://schemas.microsoft.com/office/drawing/2014/main" id="{DA33ED1F-D242-562A-80C6-AC70DF5B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5073" y="3783000"/>
            <a:ext cx="1196474" cy="5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uality Shop Drawing and Steel Structural Shop Drawings – Shop Drawing  Service Company – Steel Detailing Structural Steel">
            <a:extLst>
              <a:ext uri="{FF2B5EF4-FFF2-40B4-BE49-F238E27FC236}">
                <a16:creationId xmlns:a16="http://schemas.microsoft.com/office/drawing/2014/main" id="{E92B20D1-10E0-8F65-DA0A-515EDBBCC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3159" y="4430733"/>
            <a:ext cx="2901888" cy="232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9C29C06-645F-4070-2C4A-D021332B29CF}"/>
              </a:ext>
            </a:extLst>
          </p:cNvPr>
          <p:cNvSpPr/>
          <p:nvPr/>
        </p:nvSpPr>
        <p:spPr>
          <a:xfrm>
            <a:off x="465815" y="672392"/>
            <a:ext cx="397077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120FFA-88C7-62D6-11BC-8E77ADFAD135}"/>
              </a:ext>
            </a:extLst>
          </p:cNvPr>
          <p:cNvSpPr/>
          <p:nvPr/>
        </p:nvSpPr>
        <p:spPr>
          <a:xfrm>
            <a:off x="465815" y="1503868"/>
            <a:ext cx="19344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 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961624-48ED-3589-53EF-6C00D0F78B1F}"/>
              </a:ext>
            </a:extLst>
          </p:cNvPr>
          <p:cNvSpPr txBox="1"/>
          <p:nvPr/>
        </p:nvSpPr>
        <p:spPr>
          <a:xfrm>
            <a:off x="465815" y="151319"/>
            <a:ext cx="3970770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丙烷脱氢装置</a:t>
            </a:r>
          </a:p>
        </p:txBody>
      </p:sp>
      <p:pic>
        <p:nvPicPr>
          <p:cNvPr id="11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F833E11E-682A-AA4E-4F32-58177938B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15" y="1404809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501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E37B8-0D1F-CB8B-078B-AC92E0C75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E3A6466D-C74E-0693-626E-E8DBF9C7C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lose-up of a factory&#10;&#10;AI-generated content may be incorrect.">
            <a:extLst>
              <a:ext uri="{FF2B5EF4-FFF2-40B4-BE49-F238E27FC236}">
                <a16:creationId xmlns:a16="http://schemas.microsoft.com/office/drawing/2014/main" id="{1320FDB9-B529-BD68-82F4-A1FB7DE75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435009" y="673566"/>
            <a:ext cx="10153027" cy="6284069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8B5EBC47-4085-340E-079E-92AC121A38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C15379DB-761B-D759-38E1-AFD2A91DAE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560C0F-5439-0DCA-F5F9-6A2E95152132}"/>
              </a:ext>
            </a:extLst>
          </p:cNvPr>
          <p:cNvSpPr/>
          <p:nvPr/>
        </p:nvSpPr>
        <p:spPr>
          <a:xfrm>
            <a:off x="8824685" y="3109216"/>
            <a:ext cx="2979342" cy="317581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73FD6E-831D-360C-2560-2EF35829877B}"/>
              </a:ext>
            </a:extLst>
          </p:cNvPr>
          <p:cNvSpPr txBox="1"/>
          <p:nvPr/>
        </p:nvSpPr>
        <p:spPr>
          <a:xfrm>
            <a:off x="8961849" y="3145704"/>
            <a:ext cx="26574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工程、采购、施工</a:t>
            </a:r>
          </a:p>
          <a:p>
            <a:endParaRPr lang="en-US" sz="16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NCOC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详细工程</a:t>
            </a:r>
            <a:br>
              <a:rPr lang="ru-RU" sz="1400" dirty="0"/>
            </a:b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采购</a:t>
            </a:r>
            <a:endParaRPr lang="ru-RU" sz="1400" dirty="0"/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施工：管道</a:t>
            </a:r>
            <a:r>
              <a:rPr lang="en-US" altLang="zh-CN" sz="1400" dirty="0"/>
              <a:t>/</a:t>
            </a:r>
            <a:r>
              <a:rPr lang="zh-CN" altLang="en-US" sz="1400" dirty="0"/>
              <a:t>结构</a:t>
            </a:r>
            <a:r>
              <a:rPr lang="en-US" altLang="zh-CN" sz="1400" dirty="0"/>
              <a:t>/</a:t>
            </a:r>
            <a:r>
              <a:rPr lang="zh-CN" altLang="en-US" sz="1400" dirty="0"/>
              <a:t>电气和仪表</a:t>
            </a:r>
            <a:br>
              <a:rPr lang="ru-RU" sz="1400" dirty="0"/>
            </a:b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调试</a:t>
            </a:r>
          </a:p>
          <a:p>
            <a:endParaRPr lang="en-US" sz="14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8143441-4D9C-423A-423B-4CCA9C705DD4}"/>
              </a:ext>
            </a:extLst>
          </p:cNvPr>
          <p:cNvSpPr/>
          <p:nvPr/>
        </p:nvSpPr>
        <p:spPr>
          <a:xfrm>
            <a:off x="9904905" y="4159845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215C377F-AFB4-1BFF-38A7-CBC6DF65B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6295" y="4168315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D5A7C04-6AB4-15DF-E8AD-7194213D7626}"/>
              </a:ext>
            </a:extLst>
          </p:cNvPr>
          <p:cNvSpPr/>
          <p:nvPr/>
        </p:nvSpPr>
        <p:spPr>
          <a:xfrm>
            <a:off x="438953" y="706812"/>
            <a:ext cx="690447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E2CE60-BF15-3A9E-E217-79F6DD9873BC}"/>
              </a:ext>
            </a:extLst>
          </p:cNvPr>
          <p:cNvSpPr/>
          <p:nvPr/>
        </p:nvSpPr>
        <p:spPr>
          <a:xfrm>
            <a:off x="438953" y="1400800"/>
            <a:ext cx="1923248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72509788-6D8B-B47C-F4AA-FEF5E8534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089" y="1329927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D3E6D3-30D7-0F2B-D45A-F4E8E3FDD2EB}"/>
              </a:ext>
            </a:extLst>
          </p:cNvPr>
          <p:cNvSpPr txBox="1"/>
          <p:nvPr/>
        </p:nvSpPr>
        <p:spPr>
          <a:xfrm>
            <a:off x="572655" y="187252"/>
            <a:ext cx="690446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与</a:t>
            </a:r>
            <a:r>
              <a:rPr lang="zh-CN" sz="4800" b="1" dirty="0">
                <a:latin typeface="Arial"/>
              </a:rPr>
              <a:t>BCMA</a:t>
            </a:r>
            <a:r>
              <a:rPr lang="zh-CN" altLang="en-US" sz="4800" b="1" dirty="0">
                <a:latin typeface="Arial"/>
              </a:rPr>
              <a:t>的工厂对接工作</a:t>
            </a:r>
            <a:endParaRPr lang="zh-CN" sz="48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4287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650B5-26A7-9FE9-E368-594DD7B73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51AB3011-7598-758C-0569-17CC0DE92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white tank with a staircase&#10;&#10;AI-generated content may be incorrect.">
            <a:extLst>
              <a:ext uri="{FF2B5EF4-FFF2-40B4-BE49-F238E27FC236}">
                <a16:creationId xmlns:a16="http://schemas.microsoft.com/office/drawing/2014/main" id="{C3551785-DF6C-7C43-F9D1-9B09C30E3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8428" y="415080"/>
            <a:ext cx="9352872" cy="632926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5D021DFC-F02F-94CC-6DD9-6BE490C408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737E2A5D-169A-E480-CFDE-9CF16E5E4E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DE2FD-159E-97B9-5C44-5E0D152C2D8F}"/>
              </a:ext>
            </a:extLst>
          </p:cNvPr>
          <p:cNvSpPr/>
          <p:nvPr/>
        </p:nvSpPr>
        <p:spPr>
          <a:xfrm>
            <a:off x="9088177" y="2525638"/>
            <a:ext cx="2799023" cy="354265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3AF4FA-8C35-51E1-3BF3-6693A1FBAB02}"/>
              </a:ext>
            </a:extLst>
          </p:cNvPr>
          <p:cNvSpPr txBox="1"/>
          <p:nvPr/>
        </p:nvSpPr>
        <p:spPr>
          <a:xfrm>
            <a:off x="9168229" y="2575454"/>
            <a:ext cx="253821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工业建筑</a:t>
            </a:r>
            <a:endParaRPr lang="ru-RU" sz="1600" b="1" dirty="0">
              <a:latin typeface="Arial"/>
            </a:endParaRPr>
          </a:p>
          <a:p>
            <a:endParaRPr lang="ru-RU" sz="14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 </a:t>
            </a:r>
            <a:r>
              <a:rPr lang="en-US" altLang="zh-CN" sz="1400" b="1" dirty="0" err="1">
                <a:latin typeface="Arial"/>
              </a:rPr>
              <a:t>Tengizchevroil</a:t>
            </a:r>
            <a:r>
              <a:rPr lang="en-US" altLang="zh-CN" sz="1400" b="1" dirty="0">
                <a:latin typeface="Arial"/>
              </a:rPr>
              <a:t> (TCO</a:t>
            </a:r>
            <a:r>
              <a:rPr lang="zh-CN" altLang="en-US" sz="1400" b="1" dirty="0">
                <a:latin typeface="Arial"/>
              </a:rPr>
              <a:t>）</a:t>
            </a: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endParaRPr lang="en-US" sz="1400" b="1" dirty="0">
              <a:solidFill>
                <a:srgbClr val="FF0000"/>
              </a:solidFill>
              <a:latin typeface="Arial"/>
            </a:endParaRPr>
          </a:p>
          <a:p>
            <a:br>
              <a:rPr lang="en-US" sz="1400" dirty="0">
                <a:solidFill>
                  <a:srgbClr val="FF0000"/>
                </a:solidFill>
              </a:rPr>
            </a:br>
            <a:br>
              <a:rPr lang="en-US" sz="1400" dirty="0">
                <a:solidFill>
                  <a:srgbClr val="FF0000"/>
                </a:solidFill>
              </a:rPr>
            </a:br>
            <a:br>
              <a:rPr lang="en-US" sz="1400" dirty="0">
                <a:solidFill>
                  <a:srgbClr val="FF0000"/>
                </a:solidFill>
              </a:rPr>
            </a:b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 钢结构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土木工程及建筑工程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管道安装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电气工程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设备安装</a:t>
            </a:r>
          </a:p>
        </p:txBody>
      </p:sp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670D5F62-D23B-9BEA-E0B0-F140C3216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3402" y="3467100"/>
            <a:ext cx="1207470" cy="121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E76777B5-1517-90A4-32D6-8A61F126D6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9AFD262-EAE1-1268-4BF9-B8A239F724E6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$10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2B3E5E-DDAD-A3D3-2050-4ADAD7BAE987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BF61A-D03E-150E-C0BC-C60E96B4D48E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93D4E9-C390-D804-9348-9646D96818E8}"/>
              </a:ext>
            </a:extLst>
          </p:cNvPr>
          <p:cNvSpPr/>
          <p:nvPr/>
        </p:nvSpPr>
        <p:spPr>
          <a:xfrm>
            <a:off x="465815" y="625173"/>
            <a:ext cx="7222837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4419EE-136F-8EA2-9960-7F0916D5C11F}"/>
              </a:ext>
            </a:extLst>
          </p:cNvPr>
          <p:cNvSpPr/>
          <p:nvPr/>
        </p:nvSpPr>
        <p:spPr>
          <a:xfrm>
            <a:off x="465815" y="12433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田吉兹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2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2756A49B-AB1F-4EF0-E8E1-A611FAD68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A639FF-8651-F5AC-64D2-3C3635704CA3}"/>
              </a:ext>
            </a:extLst>
          </p:cNvPr>
          <p:cNvSpPr txBox="1"/>
          <p:nvPr/>
        </p:nvSpPr>
        <p:spPr>
          <a:xfrm>
            <a:off x="572656" y="187252"/>
            <a:ext cx="7222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800" b="1" dirty="0">
                <a:latin typeface="Arial"/>
              </a:rPr>
              <a:t>KTL 的</a:t>
            </a:r>
            <a:r>
              <a:rPr lang="zh-CN" altLang="zh-CN" sz="4800" b="1" dirty="0">
                <a:latin typeface="Arial"/>
              </a:rPr>
              <a:t>苛性碱水系统升级</a:t>
            </a:r>
            <a:endParaRPr lang="zh-CN" sz="48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115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3B17E-7932-2DE4-BA6E-83A14DF26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5236459-052F-14B3-630E-EC9827608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n aerial view of a factory&#10;&#10;AI-generated content may be incorrect.">
            <a:extLst>
              <a:ext uri="{FF2B5EF4-FFF2-40B4-BE49-F238E27FC236}">
                <a16:creationId xmlns:a16="http://schemas.microsoft.com/office/drawing/2014/main" id="{13BFAA35-9EA4-E722-0106-837FFB8B97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02" y="581928"/>
            <a:ext cx="9942945" cy="6154041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3ACA213B-65C7-B70E-9FE3-F3CE568691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93EFC8AD-DCD0-87F0-BA29-BF62D1B3CE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C01EED-5DEB-C4AA-30C0-19AF928715FC}"/>
              </a:ext>
            </a:extLst>
          </p:cNvPr>
          <p:cNvSpPr/>
          <p:nvPr/>
        </p:nvSpPr>
        <p:spPr>
          <a:xfrm>
            <a:off x="9101460" y="935917"/>
            <a:ext cx="2495489" cy="550700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5818D7-9B10-2C35-5BAB-683B0B1293DC}"/>
              </a:ext>
            </a:extLst>
          </p:cNvPr>
          <p:cNvSpPr txBox="1"/>
          <p:nvPr/>
        </p:nvSpPr>
        <p:spPr>
          <a:xfrm>
            <a:off x="9238625" y="972406"/>
            <a:ext cx="251072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>
                <a:latin typeface="Arial"/>
              </a:rPr>
              <a:t>客户：</a:t>
            </a:r>
            <a:r>
              <a:rPr lang="en-US" altLang="zh-CN" sz="1300" b="1" dirty="0">
                <a:latin typeface="Arial"/>
              </a:rPr>
              <a:t>NCOC</a:t>
            </a: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endParaRPr lang="en-US" sz="1300" b="1" dirty="0">
              <a:latin typeface="Arial"/>
            </a:endParaRP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通道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地面准备和临时围栏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沟槽和地基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混凝土工程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钢结构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地下及地上管线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建筑作品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管道支架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结构、土木和建筑工程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油漆、隔热、覆层和防火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静态和旋转设备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供暖、通风和空调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电信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设备安装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压力测试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脚手架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调试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电气设备</a:t>
            </a:r>
          </a:p>
          <a:p>
            <a:r>
              <a:rPr lang="zh-CN" altLang="en-US" sz="1300" dirty="0">
                <a:solidFill>
                  <a:srgbClr val="FF0000"/>
                </a:solidFill>
              </a:rPr>
              <a:t>■</a:t>
            </a:r>
            <a:r>
              <a:rPr lang="zh-CN" altLang="en-US" sz="1300" dirty="0"/>
              <a:t>运营支持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55B2823-DC8A-BC2A-9CFF-3530AA991206}"/>
              </a:ext>
            </a:extLst>
          </p:cNvPr>
          <p:cNvSpPr/>
          <p:nvPr/>
        </p:nvSpPr>
        <p:spPr>
          <a:xfrm>
            <a:off x="9840522" y="139946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6ACDB8CB-F463-E82F-50C9-E9A584510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1912" y="140793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161B922B-A624-23FF-47F3-C742DE46DB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66169A-66D0-34E4-9470-DD65380C5245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$60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20A849-3C21-E18C-5A9D-C6F652BB6023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DDEA31-F93B-E7F9-3441-9037EAC6AFCA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FBA401-19C3-2988-A5C0-7AD13F1C4A58}"/>
              </a:ext>
            </a:extLst>
          </p:cNvPr>
          <p:cNvSpPr/>
          <p:nvPr/>
        </p:nvSpPr>
        <p:spPr>
          <a:xfrm>
            <a:off x="465817" y="476962"/>
            <a:ext cx="5477782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1D15E0-72FF-2EB6-9011-1226F2D7C2C6}"/>
              </a:ext>
            </a:extLst>
          </p:cNvPr>
          <p:cNvSpPr/>
          <p:nvPr/>
        </p:nvSpPr>
        <p:spPr>
          <a:xfrm>
            <a:off x="465816" y="1485240"/>
            <a:ext cx="1934484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zh-CN" sz="2400" b="1" dirty="0">
                <a:solidFill>
                  <a:schemeClr val="tx1"/>
                </a:solidFill>
                <a:latin typeface="Arial"/>
              </a:rPr>
              <a:t>卡拉巴坦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173D7EAA-F3FB-3356-F20B-B28004E0C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414367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1977EEF-C4E5-E876-52BD-F1EE24961CA5}"/>
              </a:ext>
            </a:extLst>
          </p:cNvPr>
          <p:cNvSpPr txBox="1"/>
          <p:nvPr/>
        </p:nvSpPr>
        <p:spPr>
          <a:xfrm>
            <a:off x="572654" y="187252"/>
            <a:ext cx="5370945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3600" b="1" dirty="0">
                <a:latin typeface="Arial"/>
              </a:rPr>
              <a:t>BROWNFIELD</a:t>
            </a:r>
            <a:r>
              <a:rPr lang="zh-CN" altLang="en-US" sz="3600" b="1" dirty="0">
                <a:latin typeface="Arial"/>
              </a:rPr>
              <a:t>工厂改造</a:t>
            </a:r>
            <a:endParaRPr lang="zh-CN" sz="36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480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ACA6C-671C-CFAC-0EA1-E46CF906E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D077EF4-06C7-1CA4-3851-6092A3A48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673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232A77-C11B-B0BE-D026-2C754DA1B288}"/>
              </a:ext>
            </a:extLst>
          </p:cNvPr>
          <p:cNvSpPr/>
          <p:nvPr/>
        </p:nvSpPr>
        <p:spPr>
          <a:xfrm>
            <a:off x="492249" y="863298"/>
            <a:ext cx="6903769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erson wearing a hard hat and holding a tablet&#10;&#10;AI-generated content may be incorrect.">
            <a:extLst>
              <a:ext uri="{FF2B5EF4-FFF2-40B4-BE49-F238E27FC236}">
                <a16:creationId xmlns:a16="http://schemas.microsoft.com/office/drawing/2014/main" id="{94501CEA-EF04-5E87-84C7-19E9949AE8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627" y="789703"/>
            <a:ext cx="3778374" cy="60682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6D0D68-FE8A-ABBB-F727-AAF1FC3DDB10}"/>
              </a:ext>
            </a:extLst>
          </p:cNvPr>
          <p:cNvSpPr txBox="1"/>
          <p:nvPr/>
        </p:nvSpPr>
        <p:spPr>
          <a:xfrm>
            <a:off x="570757" y="416476"/>
            <a:ext cx="7317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48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为什么选择 ISKER 集团？</a:t>
            </a:r>
            <a:endParaRPr lang="en-US" sz="4800" dirty="0">
              <a:latin typeface="Ubuntu" panose="020B05040306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B593E6-9558-DA1E-2FDD-0FEF05A3A24C}"/>
              </a:ext>
            </a:extLst>
          </p:cNvPr>
          <p:cNvSpPr txBox="1"/>
          <p:nvPr/>
        </p:nvSpPr>
        <p:spPr>
          <a:xfrm>
            <a:off x="213499" y="1394073"/>
            <a:ext cx="8274719" cy="461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b="1" dirty="0">
                <a:latin typeface="Ubuntu" panose="020B0504030602030204" pitchFamily="34" charset="0"/>
              </a:rPr>
              <a:t> </a:t>
            </a:r>
            <a:r>
              <a:rPr lang="zh-CN" dirty="0">
                <a:latin typeface="Ubuntu" panose="020B0504030602030204" pitchFamily="34" charset="0"/>
              </a:rPr>
              <a:t>100%哈萨克斯坦股权。 </a:t>
            </a:r>
            <a:br>
              <a:rPr lang="en-US" b="1" dirty="0">
                <a:latin typeface="Ubuntu" panose="020B0504030602030204" pitchFamily="34" charset="0"/>
              </a:rPr>
            </a:br>
            <a:r>
              <a:rPr lang="zh-CN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工程和建筑一级许可证。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总部位于阿特劳，在哈萨克斯坦各地设有地区办事处和分支机构。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拥有20年大型石油、天然气和石化项目交付经验，已成功完成100多个项目。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建立本地生产设施、营地和基地。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 </a:t>
            </a:r>
            <a:r>
              <a:rPr lang="zh-CN" dirty="0">
                <a:latin typeface="Ubuntu" panose="020B0504030602030204" pitchFamily="34" charset="0"/>
              </a:rPr>
              <a:t>98% 的劳动力为本地劳动力。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证明对哈萨克斯坦的 GOST 和 SNIP 标准有了解。</a:t>
            </a:r>
          </a:p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与卡拉巴坦地区的欧洲客户（</a:t>
            </a:r>
            <a:r>
              <a:rPr lang="en-US" altLang="zh-CN" dirty="0">
                <a:latin typeface="Ubuntu" panose="020B0504030602030204" pitchFamily="34" charset="0"/>
              </a:rPr>
              <a:t> Shell, Exxon, Agip-</a:t>
            </a:r>
            <a:r>
              <a:rPr lang="en-US" altLang="zh-CN" dirty="0" err="1">
                <a:latin typeface="Ubuntu" panose="020B0504030602030204" pitchFamily="34" charset="0"/>
              </a:rPr>
              <a:t>eni</a:t>
            </a:r>
            <a:r>
              <a:rPr lang="en-US" altLang="zh-CN" dirty="0">
                <a:latin typeface="Ubuntu" panose="020B0504030602030204" pitchFamily="34" charset="0"/>
              </a:rPr>
              <a:t>, Total </a:t>
            </a:r>
            <a:r>
              <a:rPr lang="zh-CN" dirty="0">
                <a:latin typeface="Ubuntu" panose="020B0504030602030204" pitchFamily="34" charset="0"/>
              </a:rPr>
              <a:t>）</a:t>
            </a:r>
            <a:br>
              <a:rPr lang="en-US" altLang="zh-CN" dirty="0">
                <a:latin typeface="Ubuntu" panose="020B0504030602030204" pitchFamily="34" charset="0"/>
              </a:rPr>
            </a:br>
            <a:r>
              <a:rPr lang="zh-CN" dirty="0">
                <a:latin typeface="Ubuntu" panose="020B0504030602030204" pitchFamily="34" charset="0"/>
              </a:rPr>
              <a:t>和中国客户（中石化、中国核电建设集团、TCC、华陆）均有良好</a:t>
            </a:r>
            <a:br>
              <a:rPr lang="en-US" dirty="0">
                <a:latin typeface="Ubuntu" panose="020B0504030602030204" pitchFamily="34" charset="0"/>
              </a:rPr>
            </a:br>
            <a:r>
              <a:rPr lang="zh-CN" dirty="0">
                <a:latin typeface="Ubuntu" panose="020B0504030602030204" pitchFamily="34" charset="0"/>
              </a:rPr>
              <a:t>的合作记录。</a:t>
            </a:r>
          </a:p>
          <a:p>
            <a:pPr>
              <a:lnSpc>
                <a:spcPct val="150000"/>
              </a:lnSpc>
            </a:pPr>
            <a:r>
              <a:rPr lang="zh-CN" dirty="0">
                <a:solidFill>
                  <a:srgbClr val="FF0000"/>
                </a:solidFill>
                <a:latin typeface="Ubuntu" panose="020B0504030602030204" pitchFamily="34" charset="0"/>
              </a:rPr>
              <a:t>■</a:t>
            </a:r>
            <a:r>
              <a:rPr lang="zh-CN" dirty="0">
                <a:latin typeface="Ubuntu" panose="020B0504030602030204" pitchFamily="34" charset="0"/>
              </a:rPr>
              <a:t>拥有一批现代化的设备与机械。</a:t>
            </a:r>
          </a:p>
        </p:txBody>
      </p:sp>
    </p:spTree>
    <p:extLst>
      <p:ext uri="{BB962C8B-B14F-4D97-AF65-F5344CB8AC3E}">
        <p14:creationId xmlns:p14="http://schemas.microsoft.com/office/powerpoint/2010/main" val="24138798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ABF7E-E3BA-8885-C453-F5D5A556F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E5A3D74-D65E-348B-388E-C0C78C50D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collage of a factory&#10;&#10;AI-generated content may be incorrect.">
            <a:extLst>
              <a:ext uri="{FF2B5EF4-FFF2-40B4-BE49-F238E27FC236}">
                <a16:creationId xmlns:a16="http://schemas.microsoft.com/office/drawing/2014/main" id="{A4A9B0D4-F84B-0441-7E50-9C4CE4BD4D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4891" y="449384"/>
            <a:ext cx="9268489" cy="6272164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4E681B8D-C39C-3A04-1129-6304741258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E952E5-B92F-8BE9-6FF2-FB2EF1DFF224}"/>
              </a:ext>
            </a:extLst>
          </p:cNvPr>
          <p:cNvSpPr/>
          <p:nvPr/>
        </p:nvSpPr>
        <p:spPr>
          <a:xfrm>
            <a:off x="465815" y="1332287"/>
            <a:ext cx="1743985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阿克赛</a:t>
            </a: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0965280B-E80C-890E-D343-DB5A9347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2614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39835E44-C61B-D84E-15F9-484763A045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5584F9-AF26-D203-5641-FB76E896D07F}"/>
              </a:ext>
            </a:extLst>
          </p:cNvPr>
          <p:cNvSpPr/>
          <p:nvPr/>
        </p:nvSpPr>
        <p:spPr>
          <a:xfrm>
            <a:off x="8787145" y="1800751"/>
            <a:ext cx="2763813" cy="3686838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F53BA2-EFD9-CC6D-3F98-22EB092C13E1}"/>
              </a:ext>
            </a:extLst>
          </p:cNvPr>
          <p:cNvSpPr txBox="1"/>
          <p:nvPr/>
        </p:nvSpPr>
        <p:spPr>
          <a:xfrm>
            <a:off x="8924310" y="1837239"/>
            <a:ext cx="262664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工业建筑</a:t>
            </a:r>
            <a:endParaRPr lang="ru-RU" sz="16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KPO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br>
              <a:rPr lang="en-US" sz="1400" b="1" dirty="0">
                <a:latin typeface="Arial"/>
              </a:rPr>
            </a:br>
            <a:endParaRPr lang="en-US" sz="1400" b="1" dirty="0">
              <a:latin typeface="Arial"/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水箱安装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接地及照明电缆安装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电气、仪表和管道接头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设备安装</a:t>
            </a:r>
            <a:br>
              <a:rPr lang="en-US" sz="1400" dirty="0"/>
            </a:br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主体钢结构制作与安装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4CCF0C6-FF19-80F6-CD08-FB03C1A86895}"/>
              </a:ext>
            </a:extLst>
          </p:cNvPr>
          <p:cNvSpPr/>
          <p:nvPr/>
        </p:nvSpPr>
        <p:spPr>
          <a:xfrm>
            <a:off x="9651995" y="2715429"/>
            <a:ext cx="1335015" cy="11329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yellow logo&#10;&#10;AI-generated content may be incorrect.">
            <a:extLst>
              <a:ext uri="{FF2B5EF4-FFF2-40B4-BE49-F238E27FC236}">
                <a16:creationId xmlns:a16="http://schemas.microsoft.com/office/drawing/2014/main" id="{9C5F64CD-46F8-174A-DA9A-8D1CF01507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3522" y="2846578"/>
            <a:ext cx="1132965" cy="887934"/>
          </a:xfrm>
          <a:prstGeom prst="rect">
            <a:avLst/>
          </a:prstGeom>
        </p:spPr>
      </p:pic>
      <p:pic>
        <p:nvPicPr>
          <p:cNvPr id="3" name="Picture 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C95A8996-0E3B-28A8-3F3A-1618EA70A2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6601A2-46E3-E3E5-B654-C6DC8120F785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$22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884E5B-9D5D-212C-2729-E72E0DD72D63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8044A8-7DDA-E5A0-5FD0-8A4B3605F7B8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E5E990-F772-44DF-916C-3F53E78360B9}"/>
              </a:ext>
            </a:extLst>
          </p:cNvPr>
          <p:cNvSpPr/>
          <p:nvPr/>
        </p:nvSpPr>
        <p:spPr>
          <a:xfrm>
            <a:off x="465815" y="780011"/>
            <a:ext cx="7274258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B88B80-A8AC-EFD7-99B6-1D2C5F1CBE9B}"/>
              </a:ext>
            </a:extLst>
          </p:cNvPr>
          <p:cNvSpPr txBox="1"/>
          <p:nvPr/>
        </p:nvSpPr>
        <p:spPr>
          <a:xfrm>
            <a:off x="572655" y="276152"/>
            <a:ext cx="706581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sz="4800" b="1" dirty="0">
                <a:latin typeface="Arial"/>
              </a:rPr>
              <a:t>新型</a:t>
            </a:r>
            <a:r>
              <a:rPr lang="zh-CN" altLang="en-US" sz="4800" b="1" dirty="0">
                <a:latin typeface="Arial"/>
              </a:rPr>
              <a:t>苛性碱</a:t>
            </a:r>
            <a:r>
              <a:rPr lang="zh-CN" sz="4800" b="1" dirty="0">
                <a:latin typeface="Arial"/>
              </a:rPr>
              <a:t>中和</a:t>
            </a:r>
            <a:r>
              <a:rPr lang="zh-CN" altLang="en-US" sz="4800" b="1" dirty="0">
                <a:latin typeface="Arial"/>
              </a:rPr>
              <a:t>处理大楼</a:t>
            </a:r>
            <a:endParaRPr lang="zh-CN" sz="48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0381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F502F-01F4-E23A-C549-32C9ED3FC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82AE66F-E671-5207-AEFC-A80AFC6AE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crane in a factory&#10;&#10;AI-generated content may be incorrect.">
            <a:extLst>
              <a:ext uri="{FF2B5EF4-FFF2-40B4-BE49-F238E27FC236}">
                <a16:creationId xmlns:a16="http://schemas.microsoft.com/office/drawing/2014/main" id="{1432C489-E228-3709-6C22-99FFDB5742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4750" y="777883"/>
            <a:ext cx="8984697" cy="608011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F0A558D-D705-CB01-A83C-0FBE0A55E4A1}"/>
              </a:ext>
            </a:extLst>
          </p:cNvPr>
          <p:cNvSpPr/>
          <p:nvPr/>
        </p:nvSpPr>
        <p:spPr>
          <a:xfrm>
            <a:off x="465817" y="598746"/>
            <a:ext cx="9370910" cy="445939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9567775D-DD73-7815-0EF1-6D1C51EE77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A4E36-ECB4-A1DE-E700-8D17E87AED19}"/>
              </a:ext>
            </a:extLst>
          </p:cNvPr>
          <p:cNvSpPr/>
          <p:nvPr/>
        </p:nvSpPr>
        <p:spPr>
          <a:xfrm>
            <a:off x="465816" y="1243387"/>
            <a:ext cx="206252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卡拉巴坦</a:t>
            </a:r>
          </a:p>
        </p:txBody>
      </p:sp>
      <p:pic>
        <p:nvPicPr>
          <p:cNvPr id="5126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432553EE-C704-229F-D63D-0FF17FF6A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690E5AB2-9C94-33B9-4EA3-6377122F17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3CC38-061A-4A8B-8BEB-F40BA87D8229}"/>
              </a:ext>
            </a:extLst>
          </p:cNvPr>
          <p:cNvSpPr txBox="1"/>
          <p:nvPr/>
        </p:nvSpPr>
        <p:spPr>
          <a:xfrm>
            <a:off x="572655" y="187252"/>
            <a:ext cx="10427854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400" b="1" dirty="0">
                <a:latin typeface="Arial"/>
              </a:rPr>
              <a:t>长期段塞流捕集器捕集器项目总承包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7CF884-5CE8-8F27-CC8A-969BBDA1D1A7}"/>
              </a:ext>
            </a:extLst>
          </p:cNvPr>
          <p:cNvSpPr/>
          <p:nvPr/>
        </p:nvSpPr>
        <p:spPr>
          <a:xfrm>
            <a:off x="8274458" y="1228967"/>
            <a:ext cx="3354651" cy="396303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330B96-864A-5462-D940-9D031B716B80}"/>
              </a:ext>
            </a:extLst>
          </p:cNvPr>
          <p:cNvSpPr txBox="1"/>
          <p:nvPr/>
        </p:nvSpPr>
        <p:spPr>
          <a:xfrm>
            <a:off x="8411622" y="1265455"/>
            <a:ext cx="30818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工程、采购、施工</a:t>
            </a: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NCOC</a:t>
            </a:r>
          </a:p>
          <a:p>
            <a:r>
              <a:rPr lang="zh-CN" altLang="en-US" sz="1400" b="1" dirty="0">
                <a:latin typeface="Arial"/>
              </a:rPr>
              <a:t>客户：哈萨克斯坦里海近海工业有限责任公司</a:t>
            </a: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大型管道段制造（</a:t>
            </a:r>
            <a:r>
              <a:rPr lang="en-US" altLang="zh-CN" sz="1400" dirty="0"/>
              <a:t>24-27</a:t>
            </a:r>
            <a:r>
              <a:rPr lang="zh-CN" altLang="en-US" sz="1400" dirty="0"/>
              <a:t>米）。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制造了 </a:t>
            </a:r>
            <a:r>
              <a:rPr lang="en-US" altLang="zh-CN" sz="1400" dirty="0"/>
              <a:t>42 </a:t>
            </a:r>
            <a:r>
              <a:rPr lang="zh-CN" altLang="en-US" sz="1400" dirty="0"/>
              <a:t>英寸 </a:t>
            </a:r>
            <a:r>
              <a:rPr lang="en-US" altLang="zh-CN" sz="1400" dirty="0"/>
              <a:t>Inconel 625 </a:t>
            </a:r>
            <a:r>
              <a:rPr lang="zh-CN" altLang="en-US" sz="1400" dirty="0"/>
              <a:t>复合管道，壁厚 </a:t>
            </a:r>
            <a:r>
              <a:rPr lang="en-US" altLang="zh-CN" sz="1400" dirty="0"/>
              <a:t>44 </a:t>
            </a:r>
            <a:r>
              <a:rPr lang="zh-CN" altLang="en-US" sz="1400" dirty="0"/>
              <a:t>毫米，直径超过 </a:t>
            </a:r>
            <a:r>
              <a:rPr lang="en-US" altLang="zh-CN" sz="1400" dirty="0"/>
              <a:t>8,000 </a:t>
            </a:r>
            <a:r>
              <a:rPr lang="zh-CN" altLang="en-US" sz="1400" dirty="0"/>
              <a:t>英寸。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■</a:t>
            </a:r>
            <a:r>
              <a:rPr lang="zh-CN" altLang="en-US" sz="1400" dirty="0"/>
              <a:t>现场准备和大修无需停产，可提前完成项目。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625D8CB-6503-1BE0-32BC-F6F6FAE4976E}"/>
              </a:ext>
            </a:extLst>
          </p:cNvPr>
          <p:cNvSpPr/>
          <p:nvPr/>
        </p:nvSpPr>
        <p:spPr>
          <a:xfrm>
            <a:off x="9556366" y="2634582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F2245CD0-13E9-DE15-51F4-429FE256A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7756" y="2643052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yellow tag with a black background&#10;&#10;AI-generated content may be incorrect.">
            <a:extLst>
              <a:ext uri="{FF2B5EF4-FFF2-40B4-BE49-F238E27FC236}">
                <a16:creationId xmlns:a16="http://schemas.microsoft.com/office/drawing/2014/main" id="{4141020A-DA89-886D-6529-BFA666061A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192004"/>
            <a:ext cx="2062519" cy="14587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48EE60A-6E39-C20C-B60C-80299A78E030}"/>
              </a:ext>
            </a:extLst>
          </p:cNvPr>
          <p:cNvSpPr txBox="1"/>
          <p:nvPr/>
        </p:nvSpPr>
        <p:spPr>
          <a:xfrm rot="20057569">
            <a:off x="564750" y="5411525"/>
            <a:ext cx="1270634" cy="65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300" b="1" dirty="0">
                <a:solidFill>
                  <a:srgbClr val="241F21"/>
                </a:solidFill>
                <a:latin typeface="Arial"/>
              </a:rPr>
              <a:t>$45</a:t>
            </a:r>
            <a:endParaRPr lang="zh-CN" sz="3300" b="1" dirty="0">
              <a:solidFill>
                <a:srgbClr val="241F21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7DEC0F-7055-18A6-C5AF-46BAF765852F}"/>
              </a:ext>
            </a:extLst>
          </p:cNvPr>
          <p:cNvSpPr txBox="1"/>
          <p:nvPr/>
        </p:nvSpPr>
        <p:spPr>
          <a:xfrm rot="20057569">
            <a:off x="844129" y="5793065"/>
            <a:ext cx="1058737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100" b="1" dirty="0">
                <a:solidFill>
                  <a:srgbClr val="241F21"/>
                </a:solidFill>
                <a:latin typeface="Arial"/>
              </a:rPr>
              <a:t>百万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BC20F9-0BFA-60D1-ACAC-BE1760373104}"/>
              </a:ext>
            </a:extLst>
          </p:cNvPr>
          <p:cNvSpPr txBox="1"/>
          <p:nvPr/>
        </p:nvSpPr>
        <p:spPr>
          <a:xfrm rot="3922261">
            <a:off x="268773" y="5980697"/>
            <a:ext cx="815682" cy="32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1400" b="1" dirty="0">
                <a:solidFill>
                  <a:srgbClr val="241F21"/>
                </a:solidFill>
                <a:latin typeface="Arial"/>
              </a:rPr>
              <a:t>预算</a:t>
            </a:r>
          </a:p>
        </p:txBody>
      </p:sp>
    </p:spTree>
    <p:extLst>
      <p:ext uri="{BB962C8B-B14F-4D97-AF65-F5344CB8AC3E}">
        <p14:creationId xmlns:p14="http://schemas.microsoft.com/office/powerpoint/2010/main" val="230109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20495-38D1-7F5A-872E-B8234A6E4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D5EEAEB-4F27-0042-1D44-CF9B1E4A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A923E3-762E-C2E7-2F08-E9033034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0" r="-1" b="2413"/>
          <a:stretch>
            <a:fillRect/>
          </a:stretch>
        </p:blipFill>
        <p:spPr>
          <a:xfrm>
            <a:off x="884891" y="1028478"/>
            <a:ext cx="8499228" cy="5612709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051B07-C4D7-9EC8-7052-85808B74A415}"/>
              </a:ext>
            </a:extLst>
          </p:cNvPr>
          <p:cNvSpPr/>
          <p:nvPr/>
        </p:nvSpPr>
        <p:spPr>
          <a:xfrm>
            <a:off x="465815" y="494998"/>
            <a:ext cx="952793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utoShape 10" descr="нефтеперерабатывающий завод PNG рисунок, картинки и пнг прозрачный для  бесплатной загрузки | Pngtree">
            <a:extLst>
              <a:ext uri="{FF2B5EF4-FFF2-40B4-BE49-F238E27FC236}">
                <a16:creationId xmlns:a16="http://schemas.microsoft.com/office/drawing/2014/main" id="{FDA1B831-7013-18B9-3DFF-5CF42C03B5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2" descr="Транспортное средство для буксира выделенное на прозрачном фоне PNG , буксир,  гавань буксир, маленькая буксирная лодка PNG рисунок для бесплатной загрузки">
            <a:extLst>
              <a:ext uri="{FF2B5EF4-FFF2-40B4-BE49-F238E27FC236}">
                <a16:creationId xmlns:a16="http://schemas.microsoft.com/office/drawing/2014/main" id="{AEC29473-C1E9-42A6-AACA-4776F8A1D44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313C8F-EBBB-3A19-FCAA-D852092C2089}"/>
              </a:ext>
            </a:extLst>
          </p:cNvPr>
          <p:cNvSpPr txBox="1"/>
          <p:nvPr/>
        </p:nvSpPr>
        <p:spPr>
          <a:xfrm>
            <a:off x="572655" y="187252"/>
            <a:ext cx="981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液化石油气（</a:t>
            </a:r>
            <a:r>
              <a:rPr lang="en-US" altLang="zh-CN" sz="3600" b="1" dirty="0"/>
              <a:t>LPG</a:t>
            </a:r>
            <a:r>
              <a:rPr lang="zh-CN" altLang="en-US" sz="3600" b="1" dirty="0"/>
              <a:t>）改造工程 </a:t>
            </a:r>
            <a:r>
              <a:rPr lang="en-US" altLang="zh-CN" sz="3600" b="1" dirty="0"/>
              <a:t>— </a:t>
            </a:r>
            <a:r>
              <a:rPr lang="zh-CN" altLang="en-US" sz="3600" b="1" dirty="0"/>
              <a:t>棕地</a:t>
            </a:r>
            <a:r>
              <a:rPr lang="en-US" altLang="zh-CN" sz="3600" b="1" dirty="0"/>
              <a:t>EPC</a:t>
            </a:r>
            <a:r>
              <a:rPr lang="zh-CN" altLang="en-US" sz="3600" b="1" dirty="0"/>
              <a:t>项目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96744E-5CDB-9073-5B1D-55FB690B16DF}"/>
              </a:ext>
            </a:extLst>
          </p:cNvPr>
          <p:cNvSpPr/>
          <p:nvPr/>
        </p:nvSpPr>
        <p:spPr>
          <a:xfrm>
            <a:off x="8316419" y="1263344"/>
            <a:ext cx="3354651" cy="468230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12196D-E20A-91EE-511B-D94705C3598C}"/>
              </a:ext>
            </a:extLst>
          </p:cNvPr>
          <p:cNvSpPr txBox="1"/>
          <p:nvPr/>
        </p:nvSpPr>
        <p:spPr>
          <a:xfrm>
            <a:off x="8453583" y="1299832"/>
            <a:ext cx="31161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Arial"/>
              </a:rPr>
              <a:t>工程、采购、施工</a:t>
            </a:r>
          </a:p>
          <a:p>
            <a:endParaRPr lang="en-US" sz="1400" b="1" dirty="0">
              <a:latin typeface="Arial"/>
            </a:endParaRPr>
          </a:p>
          <a:p>
            <a:r>
              <a:rPr lang="zh-CN" altLang="en-US" sz="1400" b="1" dirty="0">
                <a:latin typeface="Arial"/>
              </a:rPr>
              <a:t>客户：</a:t>
            </a:r>
            <a:r>
              <a:rPr lang="en-US" altLang="zh-CN" sz="1400" b="1" dirty="0">
                <a:latin typeface="Arial"/>
              </a:rPr>
              <a:t>NCOC</a:t>
            </a:r>
          </a:p>
          <a:p>
            <a:r>
              <a:rPr lang="zh-CN" altLang="en-US" sz="1400" b="1" dirty="0">
                <a:latin typeface="Arial"/>
              </a:rPr>
              <a:t>客户：哈萨克斯坦里海近海工业有限责任公司</a:t>
            </a: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endParaRPr lang="en-US" sz="1200" b="1" dirty="0">
              <a:latin typeface="Arial"/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zh-CN" altLang="en-US" sz="1200" b="1" dirty="0"/>
              <a:t> 工程</a:t>
            </a:r>
          </a:p>
          <a:p>
            <a:r>
              <a:rPr lang="zh-CN" altLang="en-US" sz="1200" dirty="0"/>
              <a:t>对现有工艺系统进行详细设计与改造。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zh-CN" altLang="en-US" sz="1200" b="1" dirty="0"/>
              <a:t> 采购</a:t>
            </a:r>
            <a:br>
              <a:rPr lang="ru-RU" altLang="zh-CN" sz="1200" b="1" dirty="0"/>
            </a:br>
            <a:r>
              <a:rPr lang="zh-CN" altLang="en-US" sz="1200" dirty="0"/>
              <a:t>提供管道、阀门、支架及机械设备等材料。</a:t>
            </a:r>
          </a:p>
          <a:p>
            <a:r>
              <a:rPr lang="en-US" sz="1200" dirty="0">
                <a:solidFill>
                  <a:srgbClr val="FF0000"/>
                </a:solidFill>
              </a:rPr>
              <a:t>■</a:t>
            </a:r>
            <a:r>
              <a:rPr lang="zh-CN" altLang="en-US" sz="1200" b="1" dirty="0"/>
              <a:t> 施工</a:t>
            </a:r>
            <a:br>
              <a:rPr lang="ru-RU" altLang="zh-CN" sz="1200" b="1" dirty="0"/>
            </a:br>
            <a:r>
              <a:rPr lang="en-US" altLang="zh-CN" sz="1200" dirty="0"/>
              <a:t>— </a:t>
            </a:r>
            <a:r>
              <a:rPr lang="zh-CN" altLang="en-US" sz="1200" dirty="0"/>
              <a:t>与在役工艺管线进行连接（</a:t>
            </a:r>
            <a:r>
              <a:rPr lang="en-US" altLang="zh-CN" sz="1200" dirty="0"/>
              <a:t>Tie-in</a:t>
            </a:r>
            <a:r>
              <a:rPr lang="zh-CN" altLang="en-US" sz="1200" dirty="0"/>
              <a:t>）。</a:t>
            </a:r>
            <a:br>
              <a:rPr lang="zh-CN" altLang="en-US" sz="1200" dirty="0"/>
            </a:br>
            <a:r>
              <a:rPr lang="en-US" altLang="zh-CN" sz="1200" dirty="0"/>
              <a:t>— </a:t>
            </a:r>
            <a:r>
              <a:rPr lang="zh-CN" altLang="en-US" sz="1200" dirty="0"/>
              <a:t>安装新的高密度聚乙烯（</a:t>
            </a:r>
            <a:r>
              <a:rPr lang="en-US" altLang="zh-CN" sz="1200" dirty="0"/>
              <a:t>HDPE</a:t>
            </a:r>
            <a:r>
              <a:rPr lang="zh-CN" altLang="en-US" sz="1200" dirty="0"/>
              <a:t>）及碳钢管道。</a:t>
            </a:r>
            <a:br>
              <a:rPr lang="zh-CN" altLang="en-US" sz="1200" dirty="0"/>
            </a:br>
            <a:r>
              <a:rPr lang="en-US" altLang="zh-CN" sz="1200" dirty="0"/>
              <a:t>— </a:t>
            </a:r>
            <a:r>
              <a:rPr lang="zh-CN" altLang="en-US" sz="1200" dirty="0"/>
              <a:t>安装结构与机械支撑系统。</a:t>
            </a:r>
            <a:br>
              <a:rPr lang="zh-CN" altLang="en-US" sz="1200" dirty="0"/>
            </a:br>
            <a:r>
              <a:rPr lang="en-US" altLang="zh-CN" sz="1200" dirty="0"/>
              <a:t>— </a:t>
            </a:r>
            <a:r>
              <a:rPr lang="zh-CN" altLang="en-US" sz="1200" dirty="0"/>
              <a:t>实施电气与仪表系统的控制及监测工程。</a:t>
            </a:r>
            <a:br>
              <a:rPr lang="zh-CN" altLang="en-US" sz="1200" dirty="0"/>
            </a:br>
            <a:r>
              <a:rPr lang="en-US" altLang="zh-CN" sz="1200" dirty="0"/>
              <a:t>— </a:t>
            </a:r>
            <a:r>
              <a:rPr lang="zh-CN" altLang="en-US" sz="1200" dirty="0"/>
              <a:t>为改造后的系统提供预试运行与投产支持。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54982DB-98A2-0654-9E46-6A26CCA76AA1}"/>
              </a:ext>
            </a:extLst>
          </p:cNvPr>
          <p:cNvSpPr/>
          <p:nvPr/>
        </p:nvSpPr>
        <p:spPr>
          <a:xfrm>
            <a:off x="9598327" y="2668959"/>
            <a:ext cx="865042" cy="79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North Caspian Operating Company - Wikipedia">
            <a:extLst>
              <a:ext uri="{FF2B5EF4-FFF2-40B4-BE49-F238E27FC236}">
                <a16:creationId xmlns:a16="http://schemas.microsoft.com/office/drawing/2014/main" id="{76E66451-143B-EB38-A547-E27E0E31A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9717" y="2677429"/>
            <a:ext cx="772846" cy="72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D1B733-B30E-ED0F-C34A-716F49383D40}"/>
              </a:ext>
            </a:extLst>
          </p:cNvPr>
          <p:cNvSpPr/>
          <p:nvPr/>
        </p:nvSpPr>
        <p:spPr>
          <a:xfrm>
            <a:off x="465816" y="1243387"/>
            <a:ext cx="2062520" cy="41949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/>
              </a:rPr>
              <a:t>  卡拉巴坦</a:t>
            </a:r>
          </a:p>
        </p:txBody>
      </p:sp>
      <p:pic>
        <p:nvPicPr>
          <p:cNvPr id="3" name="Picture 6" descr="Blue Location Icon PNG Transparent Background, Free Download #4240 -  FreeIconsPNG">
            <a:extLst>
              <a:ext uri="{FF2B5EF4-FFF2-40B4-BE49-F238E27FC236}">
                <a16:creationId xmlns:a16="http://schemas.microsoft.com/office/drawing/2014/main" id="{85DC059C-7D1D-6563-5455-512070D4B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52" y="1172514"/>
            <a:ext cx="445939" cy="44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757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EDC81-9E44-D138-54B6-63DBD25A1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y Background Images: 900+ Free Images on Unsplash">
            <a:extLst>
              <a:ext uri="{FF2B5EF4-FFF2-40B4-BE49-F238E27FC236}">
                <a16:creationId xmlns:a16="http://schemas.microsoft.com/office/drawing/2014/main" id="{9FDFCDB8-4AC5-B5DD-35C6-CE4C7F3DAC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730252" y="730251"/>
            <a:ext cx="6858002" cy="53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3C89AE-1D89-E7A0-BA30-DED17E5E5B55}"/>
              </a:ext>
            </a:extLst>
          </p:cNvPr>
          <p:cNvSpPr txBox="1"/>
          <p:nvPr/>
        </p:nvSpPr>
        <p:spPr>
          <a:xfrm>
            <a:off x="319486" y="1325429"/>
            <a:ext cx="472241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b="1" dirty="0">
                <a:solidFill>
                  <a:srgbClr val="000000"/>
                </a:solidFill>
                <a:latin typeface="Ubuntu" panose="020B0504030602030204" pitchFamily="34" charset="0"/>
              </a:rPr>
              <a:t>ISKER </a:t>
            </a:r>
            <a:r>
              <a:rPr lang="zh-CN" altLang="en-US" b="1" dirty="0">
                <a:solidFill>
                  <a:srgbClr val="000000"/>
                </a:solidFill>
                <a:latin typeface="Ubuntu" panose="020B0504030602030204" pitchFamily="34" charset="0"/>
              </a:rPr>
              <a:t>集团</a:t>
            </a: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 拥有并运营着该地区</a:t>
            </a:r>
            <a:br>
              <a:rPr lang="en-US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规模最大、最多样化的 建筑设备车队之一，</a:t>
            </a:r>
            <a:br>
              <a:rPr lang="en-US" dirty="0">
                <a:solidFill>
                  <a:srgbClr val="000000"/>
                </a:solidFill>
                <a:latin typeface="Ubuntu" panose="020B0504030602030204" pitchFamily="34" charset="0"/>
              </a:rPr>
            </a:b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使公司能够高效、精确地交付复杂的项目。</a:t>
            </a:r>
          </a:p>
          <a:p>
            <a:pPr>
              <a:buNone/>
            </a:pPr>
            <a:endParaRPr lang="en-US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该车队包括各种机械，如用于土方作业的挖掘机、推土机、轮式装载机和平地机；用于起重作业的移动式和塔式起重机；用于结构工程的混凝土搅拌站、搅拌机和泵以及 用于深基础活动的打桩机和钻孔机。</a:t>
            </a:r>
          </a:p>
          <a:p>
            <a:pPr>
              <a:buNone/>
            </a:pPr>
            <a:endParaRPr lang="en-US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运输车辆 阵容，包括自卸卡车 和拖车，以及 发电机、压缩机 和照明塔等必要的支持设备。</a:t>
            </a:r>
          </a:p>
          <a:p>
            <a:pPr>
              <a:buNone/>
            </a:pPr>
            <a:endParaRPr lang="en-US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这种广泛的能力确保 </a:t>
            </a:r>
            <a:r>
              <a:rPr lang="en-US" altLang="zh-CN" dirty="0">
                <a:solidFill>
                  <a:srgbClr val="000000"/>
                </a:solidFill>
                <a:latin typeface="Ubuntu" panose="020B0504030602030204" pitchFamily="34" charset="0"/>
              </a:rPr>
              <a:t>ISKER </a:t>
            </a: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能够满足 </a:t>
            </a:r>
            <a:endParaRPr lang="en-US" altLang="zh-CN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不同规模和条件的工业、民用和基础</a:t>
            </a:r>
            <a:endParaRPr lang="en-US" altLang="zh-CN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r>
              <a:rPr lang="zh-CN" altLang="en-US" dirty="0">
                <a:solidFill>
                  <a:srgbClr val="000000"/>
                </a:solidFill>
                <a:latin typeface="Ubuntu" panose="020B0504030602030204" pitchFamily="34" charset="0"/>
              </a:rPr>
              <a:t>设施项目的需求。</a:t>
            </a:r>
          </a:p>
          <a:p>
            <a:pPr>
              <a:buNone/>
            </a:pPr>
            <a:endParaRPr lang="en-US" sz="20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2000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pPr>
              <a:buNone/>
            </a:pPr>
            <a:endParaRPr lang="en-US" sz="2000" dirty="0">
              <a:latin typeface="Ubuntu" panose="020B0504030602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F9464B-5E5D-04A1-108B-16F6C28B760C}"/>
              </a:ext>
            </a:extLst>
          </p:cNvPr>
          <p:cNvSpPr/>
          <p:nvPr/>
        </p:nvSpPr>
        <p:spPr>
          <a:xfrm>
            <a:off x="3472241" y="571501"/>
            <a:ext cx="6465523" cy="490676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8B5E95-39D2-A2E0-3FA7-BC72A6103098}"/>
              </a:ext>
            </a:extLst>
          </p:cNvPr>
          <p:cNvSpPr txBox="1"/>
          <p:nvPr/>
        </p:nvSpPr>
        <p:spPr>
          <a:xfrm>
            <a:off x="3651241" y="173750"/>
            <a:ext cx="628652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设备、机械和生产能力</a:t>
            </a:r>
          </a:p>
        </p:txBody>
      </p:sp>
      <p:pic>
        <p:nvPicPr>
          <p:cNvPr id="18" name="Picture 17" descr="A group of construction vehicles&#10;&#10;AI-generated content may be incorrect.">
            <a:extLst>
              <a:ext uri="{FF2B5EF4-FFF2-40B4-BE49-F238E27FC236}">
                <a16:creationId xmlns:a16="http://schemas.microsoft.com/office/drawing/2014/main" id="{4A4FFEDF-7055-DC69-69A0-76FB0C5E76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6506" y="1459928"/>
            <a:ext cx="8205494" cy="489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14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C927D-CF4D-2DFD-0C38-BB9D898F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BE6376DC-163D-AB9F-9A67-92512A8C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CCC2E2-ECD0-C32F-BD0D-BE93C64A41A1}"/>
              </a:ext>
            </a:extLst>
          </p:cNvPr>
          <p:cNvSpPr/>
          <p:nvPr/>
        </p:nvSpPr>
        <p:spPr>
          <a:xfrm>
            <a:off x="424198" y="4577346"/>
            <a:ext cx="3668922" cy="1159976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B9EC84-05D0-A4E5-B625-5E0ECE00976C}"/>
              </a:ext>
            </a:extLst>
          </p:cNvPr>
          <p:cNvSpPr txBox="1"/>
          <p:nvPr/>
        </p:nvSpPr>
        <p:spPr>
          <a:xfrm>
            <a:off x="529937" y="5152547"/>
            <a:ext cx="3668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Aptos" panose="020B0004020202020204" pitchFamily="34" charset="0"/>
              </a:rPr>
              <a:t>备件供应链</a:t>
            </a:r>
            <a:endParaRPr lang="en-US" sz="3200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34AA6F4-D5E6-047F-9599-F16BAF5BDF12}"/>
              </a:ext>
            </a:extLst>
          </p:cNvPr>
          <p:cNvSpPr/>
          <p:nvPr/>
        </p:nvSpPr>
        <p:spPr>
          <a:xfrm>
            <a:off x="4646780" y="4528695"/>
            <a:ext cx="7316620" cy="1208627"/>
          </a:xfrm>
          <a:prstGeom prst="roundRect">
            <a:avLst>
              <a:gd name="adj" fmla="val 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E52F5-85DD-73F9-C11A-CA01340704FF}"/>
              </a:ext>
            </a:extLst>
          </p:cNvPr>
          <p:cNvSpPr txBox="1"/>
          <p:nvPr/>
        </p:nvSpPr>
        <p:spPr>
          <a:xfrm>
            <a:off x="6603615" y="5133008"/>
            <a:ext cx="505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Aptos" panose="020B0004020202020204" pitchFamily="34" charset="0"/>
              </a:rPr>
              <a:t>车辆车间和维修团队</a:t>
            </a:r>
            <a:endParaRPr lang="en-US" sz="3200" b="1" dirty="0"/>
          </a:p>
        </p:txBody>
      </p:sp>
      <p:pic>
        <p:nvPicPr>
          <p:cNvPr id="9220" name="Picture 4" descr="About Us Tools &amp; Equipment from Jefferson Tools">
            <a:extLst>
              <a:ext uri="{FF2B5EF4-FFF2-40B4-BE49-F238E27FC236}">
                <a16:creationId xmlns:a16="http://schemas.microsoft.com/office/drawing/2014/main" id="{BB0184FA-1B30-46DF-3A7E-852B63757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479" y="1354309"/>
            <a:ext cx="6331570" cy="358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utomotive &amp; Spare Parts - Alouq">
            <a:extLst>
              <a:ext uri="{FF2B5EF4-FFF2-40B4-BE49-F238E27FC236}">
                <a16:creationId xmlns:a16="http://schemas.microsoft.com/office/drawing/2014/main" id="{63C197AE-667C-BC8C-CBF8-D7BA9140E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352" y="785848"/>
            <a:ext cx="4646779" cy="464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in a red jacket with a wrench&#10;&#10;AI-generated content may be incorrect.">
            <a:extLst>
              <a:ext uri="{FF2B5EF4-FFF2-40B4-BE49-F238E27FC236}">
                <a16:creationId xmlns:a16="http://schemas.microsoft.com/office/drawing/2014/main" id="{AC353E23-F765-3F6D-67A2-011F1EE90C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6507" y="1891906"/>
            <a:ext cx="2824756" cy="520739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0E5F77-0436-EF63-38FA-5482D541B37E}"/>
              </a:ext>
            </a:extLst>
          </p:cNvPr>
          <p:cNvSpPr/>
          <p:nvPr/>
        </p:nvSpPr>
        <p:spPr>
          <a:xfrm>
            <a:off x="4368800" y="568221"/>
            <a:ext cx="2824757" cy="517290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6DE95-349A-51FA-3060-79CF8C849B16}"/>
              </a:ext>
            </a:extLst>
          </p:cNvPr>
          <p:cNvSpPr txBox="1"/>
          <p:nvPr/>
        </p:nvSpPr>
        <p:spPr>
          <a:xfrm>
            <a:off x="4249320" y="140256"/>
            <a:ext cx="3383807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维护能力</a:t>
            </a:r>
          </a:p>
        </p:txBody>
      </p:sp>
    </p:spTree>
    <p:extLst>
      <p:ext uri="{BB962C8B-B14F-4D97-AF65-F5344CB8AC3E}">
        <p14:creationId xmlns:p14="http://schemas.microsoft.com/office/powerpoint/2010/main" val="1453962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9127D-6BAE-DD22-F418-5B9F12E31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88144BC8-7AED-BF4D-9502-394A7DEED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5965F65-2E11-B782-9984-058CB9E79DD4}"/>
              </a:ext>
            </a:extLst>
          </p:cNvPr>
          <p:cNvSpPr/>
          <p:nvPr/>
        </p:nvSpPr>
        <p:spPr>
          <a:xfrm>
            <a:off x="4452571" y="5459900"/>
            <a:ext cx="3668922" cy="1182663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E0F239-B32B-393A-ADAB-EE283E476A36}"/>
              </a:ext>
            </a:extLst>
          </p:cNvPr>
          <p:cNvSpPr txBox="1"/>
          <p:nvPr/>
        </p:nvSpPr>
        <p:spPr>
          <a:xfrm>
            <a:off x="4505372" y="5531058"/>
            <a:ext cx="36689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Aptos" panose="020B0004020202020204" pitchFamily="34" charset="0"/>
              </a:rPr>
              <a:t>管道</a:t>
            </a:r>
            <a:r>
              <a:rPr lang="zh-CN" altLang="en-US" sz="3200" b="1" dirty="0">
                <a:latin typeface="PT Sans" panose="020B0503020203020204" pitchFamily="34" charset="0"/>
              </a:rPr>
              <a:t>组件：钢管和玻璃增强环氧管</a:t>
            </a:r>
            <a:endParaRPr lang="en-US" sz="3200" b="1" dirty="0"/>
          </a:p>
        </p:txBody>
      </p:sp>
      <p:pic>
        <p:nvPicPr>
          <p:cNvPr id="2052" name="Picture 4" descr="Industrial Gate Valves | Gate Valve Manufacturer | IMI">
            <a:extLst>
              <a:ext uri="{FF2B5EF4-FFF2-40B4-BE49-F238E27FC236}">
                <a16:creationId xmlns:a16="http://schemas.microsoft.com/office/drawing/2014/main" id="{3C81B65D-CE28-D440-1E07-DFE44909E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466" y="4122966"/>
            <a:ext cx="3106733" cy="145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F22D32-4557-6165-A98E-9F3AB71BE7EF}"/>
              </a:ext>
            </a:extLst>
          </p:cNvPr>
          <p:cNvSpPr/>
          <p:nvPr/>
        </p:nvSpPr>
        <p:spPr>
          <a:xfrm>
            <a:off x="8323758" y="5459900"/>
            <a:ext cx="3668922" cy="115997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6DEA8A-DE35-9C1E-9CCF-4AF9AAF8C68E}"/>
              </a:ext>
            </a:extLst>
          </p:cNvPr>
          <p:cNvSpPr txBox="1"/>
          <p:nvPr/>
        </p:nvSpPr>
        <p:spPr>
          <a:xfrm>
            <a:off x="8381752" y="5980281"/>
            <a:ext cx="3668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Aptos" panose="020B0004020202020204" pitchFamily="34" charset="0"/>
              </a:rPr>
              <a:t>钢结构</a:t>
            </a:r>
            <a:r>
              <a:rPr lang="zh-CN" altLang="en-US" sz="3200" b="1" dirty="0">
                <a:latin typeface="PT Sans" panose="020B0503020203020204" pitchFamily="34" charset="0"/>
              </a:rPr>
              <a:t>​</a:t>
            </a:r>
            <a:endParaRPr lang="en-US" sz="3200" b="1" dirty="0"/>
          </a:p>
        </p:txBody>
      </p:sp>
      <p:pic>
        <p:nvPicPr>
          <p:cNvPr id="2054" name="Picture 6" descr="Steel construction - TSC Silos">
            <a:extLst>
              <a:ext uri="{FF2B5EF4-FFF2-40B4-BE49-F238E27FC236}">
                <a16:creationId xmlns:a16="http://schemas.microsoft.com/office/drawing/2014/main" id="{AB31DB64-CD2D-6ED7-CA2F-4FA3CC928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5388" y="3899285"/>
            <a:ext cx="3521653" cy="215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C233E5D-D48A-A61B-1EC6-C1B672331159}"/>
              </a:ext>
            </a:extLst>
          </p:cNvPr>
          <p:cNvSpPr/>
          <p:nvPr/>
        </p:nvSpPr>
        <p:spPr>
          <a:xfrm>
            <a:off x="267277" y="5459900"/>
            <a:ext cx="3943253" cy="120862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123806-D547-8444-5CB4-1379E2B2509F}"/>
              </a:ext>
            </a:extLst>
          </p:cNvPr>
          <p:cNvSpPr txBox="1"/>
          <p:nvPr/>
        </p:nvSpPr>
        <p:spPr>
          <a:xfrm>
            <a:off x="256869" y="6016375"/>
            <a:ext cx="3964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Aptos" panose="020B0004020202020204" pitchFamily="34" charset="0"/>
              </a:rPr>
              <a:t>高科技模块化单元</a:t>
            </a:r>
            <a:endParaRPr lang="en-US" sz="32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97CA5-4E3B-4289-48A9-E27CA7E9A3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02" y="3748756"/>
            <a:ext cx="3521653" cy="228888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060D6E-6B06-1A66-5E1C-6F390D1670F9}"/>
              </a:ext>
            </a:extLst>
          </p:cNvPr>
          <p:cNvSpPr/>
          <p:nvPr/>
        </p:nvSpPr>
        <p:spPr>
          <a:xfrm>
            <a:off x="246463" y="2103340"/>
            <a:ext cx="11583587" cy="1182663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BBDCD-7073-F8DC-8924-6E463D3FA345}"/>
              </a:ext>
            </a:extLst>
          </p:cNvPr>
          <p:cNvSpPr txBox="1"/>
          <p:nvPr/>
        </p:nvSpPr>
        <p:spPr>
          <a:xfrm>
            <a:off x="225648" y="2818766"/>
            <a:ext cx="11583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完整的生产周期：工程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 供货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切割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焊接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喷砂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喷漆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发货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组装</a:t>
            </a:r>
            <a:r>
              <a:rPr lang="zh-CN" altLang="en-US" sz="2000" dirty="0"/>
              <a:t>▶️</a:t>
            </a:r>
            <a:r>
              <a:rPr lang="zh-CN" altLang="en-US" sz="2000" b="1" dirty="0">
                <a:latin typeface="Aptos" panose="020B0004020202020204" pitchFamily="34" charset="0"/>
              </a:rPr>
              <a:t>调试。</a:t>
            </a:r>
            <a:endParaRPr lang="en-US" sz="20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5DC6F6-17E2-A482-B6A6-7D64B01AE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5050" y="663215"/>
            <a:ext cx="2874122" cy="2163657"/>
          </a:xfrm>
          <a:prstGeom prst="rect">
            <a:avLst/>
          </a:prstGeom>
        </p:spPr>
      </p:pic>
      <p:pic>
        <p:nvPicPr>
          <p:cNvPr id="2050" name="Picture 2" descr="Low pressure sandblasting machines - Sapi Sandstrahl und Anlagenbau">
            <a:extLst>
              <a:ext uri="{FF2B5EF4-FFF2-40B4-BE49-F238E27FC236}">
                <a16:creationId xmlns:a16="http://schemas.microsoft.com/office/drawing/2014/main" id="{E9521FE2-7694-84BA-E187-D5B299BD8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2522" y="861658"/>
            <a:ext cx="3871042" cy="18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onX Systems - ConXtech">
            <a:extLst>
              <a:ext uri="{FF2B5EF4-FFF2-40B4-BE49-F238E27FC236}">
                <a16:creationId xmlns:a16="http://schemas.microsoft.com/office/drawing/2014/main" id="{2E70FF2F-D98E-D244-DEDB-BD917C02D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3094" y="1119775"/>
            <a:ext cx="2295526" cy="16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Autocad 2024 - Civil DigitalStore">
            <a:extLst>
              <a:ext uri="{FF2B5EF4-FFF2-40B4-BE49-F238E27FC236}">
                <a16:creationId xmlns:a16="http://schemas.microsoft.com/office/drawing/2014/main" id="{F1C7A028-AACD-98A0-0A59-8C55F4790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3170"/>
            <a:ext cx="1699987" cy="10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603D5F-F768-5FEB-28D3-2A9C67F3DA84}"/>
              </a:ext>
            </a:extLst>
          </p:cNvPr>
          <p:cNvSpPr/>
          <p:nvPr/>
        </p:nvSpPr>
        <p:spPr>
          <a:xfrm>
            <a:off x="3238454" y="249724"/>
            <a:ext cx="5697137" cy="477793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E263B-AAAA-3BDE-34AC-F7C64C6BD2C4}"/>
              </a:ext>
            </a:extLst>
          </p:cNvPr>
          <p:cNvSpPr txBox="1"/>
          <p:nvPr/>
        </p:nvSpPr>
        <p:spPr>
          <a:xfrm>
            <a:off x="3238455" y="-92480"/>
            <a:ext cx="5697136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zh-CN" altLang="en-US" sz="4800" b="1" dirty="0">
                <a:latin typeface="Arial"/>
              </a:rPr>
              <a:t>金属结构工程与制造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A9126A-A07C-8998-7F13-465E7C21CFF8}"/>
              </a:ext>
            </a:extLst>
          </p:cNvPr>
          <p:cNvSpPr/>
          <p:nvPr/>
        </p:nvSpPr>
        <p:spPr>
          <a:xfrm>
            <a:off x="5049172" y="3649181"/>
            <a:ext cx="2332211" cy="31673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52A095-ACE3-D45B-D032-E7CD868F8624}"/>
              </a:ext>
            </a:extLst>
          </p:cNvPr>
          <p:cNvSpPr txBox="1"/>
          <p:nvPr/>
        </p:nvSpPr>
        <p:spPr>
          <a:xfrm>
            <a:off x="5080401" y="3373401"/>
            <a:ext cx="2300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Aptos" panose="020B0004020202020204" pitchFamily="34" charset="0"/>
              </a:rPr>
              <a:t>我们生产</a:t>
            </a:r>
          </a:p>
        </p:txBody>
      </p:sp>
    </p:spTree>
    <p:extLst>
      <p:ext uri="{BB962C8B-B14F-4D97-AF65-F5344CB8AC3E}">
        <p14:creationId xmlns:p14="http://schemas.microsoft.com/office/powerpoint/2010/main" val="40476487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5FD5-382B-FA1C-6484-8275EB15F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rane on a dock&#10;&#10;AI-generated content may be incorrect.">
            <a:extLst>
              <a:ext uri="{FF2B5EF4-FFF2-40B4-BE49-F238E27FC236}">
                <a16:creationId xmlns:a16="http://schemas.microsoft.com/office/drawing/2014/main" id="{6C6E71EB-7336-C14A-2977-D19B72B4C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134231D-8D8A-2CEA-53D0-6ACC819A50B1}"/>
              </a:ext>
            </a:extLst>
          </p:cNvPr>
          <p:cNvSpPr/>
          <p:nvPr/>
        </p:nvSpPr>
        <p:spPr>
          <a:xfrm>
            <a:off x="7520241" y="5672410"/>
            <a:ext cx="4154563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659EA9-ED2A-2958-A03A-94DDB0ECA2DD}"/>
              </a:ext>
            </a:extLst>
          </p:cNvPr>
          <p:cNvSpPr txBox="1"/>
          <p:nvPr/>
        </p:nvSpPr>
        <p:spPr>
          <a:xfrm>
            <a:off x="7617233" y="5758745"/>
            <a:ext cx="3989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Ubuntu" panose="020B0504030602030204" pitchFamily="34" charset="0"/>
              </a:rPr>
              <a:t> </a:t>
            </a:r>
            <a:r>
              <a:rPr lang="zh-CN" altLang="en-US" sz="3200" b="1" dirty="0">
                <a:latin typeface="Aptos" panose="020B0004020202020204" pitchFamily="34" charset="0"/>
              </a:rPr>
              <a:t>阿特劳河港生产基地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0CDE02-A66E-4971-DF9F-570FCC341F3E}"/>
              </a:ext>
            </a:extLst>
          </p:cNvPr>
          <p:cNvSpPr/>
          <p:nvPr/>
        </p:nvSpPr>
        <p:spPr>
          <a:xfrm>
            <a:off x="1409826" y="646884"/>
            <a:ext cx="96189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小型办公室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C68874-04F1-18F8-4CF0-6D094BEE3F1A}"/>
              </a:ext>
            </a:extLst>
          </p:cNvPr>
          <p:cNvSpPr/>
          <p:nvPr/>
        </p:nvSpPr>
        <p:spPr>
          <a:xfrm>
            <a:off x="1949112" y="2174770"/>
            <a:ext cx="67216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77E364-CA51-A4F9-255B-5284704A45B1}"/>
              </a:ext>
            </a:extLst>
          </p:cNvPr>
          <p:cNvSpPr/>
          <p:nvPr/>
        </p:nvSpPr>
        <p:spPr>
          <a:xfrm>
            <a:off x="333454" y="1258846"/>
            <a:ext cx="1230329" cy="249580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水罐车和发电机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F34C2C-EA10-3AC3-EC94-B7F26EC0CE85}"/>
              </a:ext>
            </a:extLst>
          </p:cNvPr>
          <p:cNvSpPr/>
          <p:nvPr/>
        </p:nvSpPr>
        <p:spPr>
          <a:xfrm>
            <a:off x="3131351" y="513493"/>
            <a:ext cx="773900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生产车间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EB4B8CC-B32B-CB30-53E9-B624D14EE25F}"/>
              </a:ext>
            </a:extLst>
          </p:cNvPr>
          <p:cNvSpPr/>
          <p:nvPr/>
        </p:nvSpPr>
        <p:spPr>
          <a:xfrm>
            <a:off x="7706188" y="141444"/>
            <a:ext cx="70684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办公楼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248C1AE-29F1-3DDF-2763-F4CA289DA752}"/>
              </a:ext>
            </a:extLst>
          </p:cNvPr>
          <p:cNvSpPr/>
          <p:nvPr/>
        </p:nvSpPr>
        <p:spPr>
          <a:xfrm>
            <a:off x="4876109" y="5237682"/>
            <a:ext cx="706848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泊位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D5DDA53-3D68-F656-E7F6-F8FD0D057854}"/>
              </a:ext>
            </a:extLst>
          </p:cNvPr>
          <p:cNvSpPr/>
          <p:nvPr/>
        </p:nvSpPr>
        <p:spPr>
          <a:xfrm>
            <a:off x="3104010" y="1087385"/>
            <a:ext cx="1106039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喷砂/喷漆车间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BAACBCD-580E-C260-8A92-879DF4EC6683}"/>
              </a:ext>
            </a:extLst>
          </p:cNvPr>
          <p:cNvSpPr/>
          <p:nvPr/>
        </p:nvSpPr>
        <p:spPr>
          <a:xfrm>
            <a:off x="6731380" y="592598"/>
            <a:ext cx="70095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办公楼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D595BD2-0950-E51A-CD81-575675F26FEC}"/>
              </a:ext>
            </a:extLst>
          </p:cNvPr>
          <p:cNvSpPr/>
          <p:nvPr/>
        </p:nvSpPr>
        <p:spPr>
          <a:xfrm>
            <a:off x="6416337" y="1185590"/>
            <a:ext cx="676613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4ABED46-2098-EC0F-7249-223C4F028328}"/>
              </a:ext>
            </a:extLst>
          </p:cNvPr>
          <p:cNvSpPr/>
          <p:nvPr/>
        </p:nvSpPr>
        <p:spPr>
          <a:xfrm>
            <a:off x="6504239" y="3051707"/>
            <a:ext cx="928100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港口起重机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F15D077-EE44-D991-8EBE-FD793382A14D}"/>
              </a:ext>
            </a:extLst>
          </p:cNvPr>
          <p:cNvSpPr/>
          <p:nvPr/>
        </p:nvSpPr>
        <p:spPr>
          <a:xfrm>
            <a:off x="8625817" y="933233"/>
            <a:ext cx="961528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办公集装箱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1A9DA8A-9C75-346A-2AA4-89ED3EA1D19C}"/>
              </a:ext>
            </a:extLst>
          </p:cNvPr>
          <p:cNvSpPr/>
          <p:nvPr/>
        </p:nvSpPr>
        <p:spPr>
          <a:xfrm>
            <a:off x="4557752" y="171670"/>
            <a:ext cx="706849" cy="252357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控制门</a:t>
            </a:r>
          </a:p>
        </p:txBody>
      </p:sp>
    </p:spTree>
    <p:extLst>
      <p:ext uri="{BB962C8B-B14F-4D97-AF65-F5344CB8AC3E}">
        <p14:creationId xmlns:p14="http://schemas.microsoft.com/office/powerpoint/2010/main" val="1873000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044D5-25B7-1093-D86E-308592577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erial view of a warehouse&#10;&#10;AI-generated content may be incorrect.">
            <a:extLst>
              <a:ext uri="{FF2B5EF4-FFF2-40B4-BE49-F238E27FC236}">
                <a16:creationId xmlns:a16="http://schemas.microsoft.com/office/drawing/2014/main" id="{F15ECECF-B2E6-EB40-C1DC-0CE98DA5E7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310BE75-7A63-F748-9F6F-006AAABA9C13}"/>
              </a:ext>
            </a:extLst>
          </p:cNvPr>
          <p:cNvSpPr/>
          <p:nvPr/>
        </p:nvSpPr>
        <p:spPr>
          <a:xfrm>
            <a:off x="491355" y="300512"/>
            <a:ext cx="4182246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3551C41-0C91-D522-CFB1-E8EF9E62393A}"/>
              </a:ext>
            </a:extLst>
          </p:cNvPr>
          <p:cNvSpPr txBox="1"/>
          <p:nvPr/>
        </p:nvSpPr>
        <p:spPr>
          <a:xfrm>
            <a:off x="588347" y="386847"/>
            <a:ext cx="3958254" cy="584775"/>
          </a:xfrm>
          <a:prstGeom prst="rect">
            <a:avLst/>
          </a:prstGeom>
          <a:solidFill>
            <a:srgbClr val="F8DB04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Aptos" panose="020B0004020202020204" pitchFamily="34" charset="0"/>
              </a:rPr>
              <a:t>阿特劳金属生产设施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8259FE6-F73A-F1F7-827B-D3D6567C4361}"/>
              </a:ext>
            </a:extLst>
          </p:cNvPr>
          <p:cNvSpPr/>
          <p:nvPr/>
        </p:nvSpPr>
        <p:spPr>
          <a:xfrm>
            <a:off x="5000876" y="2373820"/>
            <a:ext cx="797944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制造车间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171B60-A9A0-8C36-52D1-CD4023FF6125}"/>
              </a:ext>
            </a:extLst>
          </p:cNvPr>
          <p:cNvSpPr/>
          <p:nvPr/>
        </p:nvSpPr>
        <p:spPr>
          <a:xfrm>
            <a:off x="7635219" y="1546505"/>
            <a:ext cx="822981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制造车间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8D2A242-A56D-53DF-2710-12BC6E9CC239}"/>
              </a:ext>
            </a:extLst>
          </p:cNvPr>
          <p:cNvSpPr/>
          <p:nvPr/>
        </p:nvSpPr>
        <p:spPr>
          <a:xfrm>
            <a:off x="9280517" y="924464"/>
            <a:ext cx="773121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制造车间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C6C7865-DA98-BCB9-F767-22CF6FE62F2D}"/>
              </a:ext>
            </a:extLst>
          </p:cNvPr>
          <p:cNvSpPr/>
          <p:nvPr/>
        </p:nvSpPr>
        <p:spPr>
          <a:xfrm>
            <a:off x="8561766" y="2919109"/>
            <a:ext cx="677484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2D4C26A-41F5-6295-D358-88355DA0ABAF}"/>
              </a:ext>
            </a:extLst>
          </p:cNvPr>
          <p:cNvSpPr/>
          <p:nvPr/>
        </p:nvSpPr>
        <p:spPr>
          <a:xfrm>
            <a:off x="3383283" y="5198420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059C6B3-BB30-E1DB-C9AF-98CD08B99781}"/>
              </a:ext>
            </a:extLst>
          </p:cNvPr>
          <p:cNvSpPr/>
          <p:nvPr/>
        </p:nvSpPr>
        <p:spPr>
          <a:xfrm>
            <a:off x="6342383" y="3913903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7800EDC-CA90-FA87-2442-8BBD6B71939B}"/>
              </a:ext>
            </a:extLst>
          </p:cNvPr>
          <p:cNvSpPr/>
          <p:nvPr/>
        </p:nvSpPr>
        <p:spPr>
          <a:xfrm>
            <a:off x="2062483" y="5040209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B17D6F6-0AF4-A5B2-3D9D-83856A4428C6}"/>
              </a:ext>
            </a:extLst>
          </p:cNvPr>
          <p:cNvSpPr/>
          <p:nvPr/>
        </p:nvSpPr>
        <p:spPr>
          <a:xfrm>
            <a:off x="1084583" y="3834797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8701063-67AF-2D43-8919-4830082CFEC6}"/>
              </a:ext>
            </a:extLst>
          </p:cNvPr>
          <p:cNvSpPr/>
          <p:nvPr/>
        </p:nvSpPr>
        <p:spPr>
          <a:xfrm>
            <a:off x="4050342" y="3834797"/>
            <a:ext cx="693417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C3E43A9-FF24-43F2-1157-AE132B4191F7}"/>
              </a:ext>
            </a:extLst>
          </p:cNvPr>
          <p:cNvSpPr/>
          <p:nvPr/>
        </p:nvSpPr>
        <p:spPr>
          <a:xfrm>
            <a:off x="2492040" y="3701624"/>
            <a:ext cx="794085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维修车库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304FB69-E93E-CCE8-2A2B-1676985F5325}"/>
              </a:ext>
            </a:extLst>
          </p:cNvPr>
          <p:cNvSpPr/>
          <p:nvPr/>
        </p:nvSpPr>
        <p:spPr>
          <a:xfrm>
            <a:off x="2802724" y="5481729"/>
            <a:ext cx="580559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仓库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A55FAC2-B1F1-E110-3A16-116FD52F70CC}"/>
              </a:ext>
            </a:extLst>
          </p:cNvPr>
          <p:cNvSpPr/>
          <p:nvPr/>
        </p:nvSpPr>
        <p:spPr>
          <a:xfrm>
            <a:off x="6580395" y="2020287"/>
            <a:ext cx="1054824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喷砂/喷漆车间</a:t>
            </a:r>
          </a:p>
        </p:txBody>
      </p:sp>
    </p:spTree>
    <p:extLst>
      <p:ext uri="{BB962C8B-B14F-4D97-AF65-F5344CB8AC3E}">
        <p14:creationId xmlns:p14="http://schemas.microsoft.com/office/powerpoint/2010/main" val="1767603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531D2-27DA-7DEB-762E-AC5AA267C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275769-AC5D-FED3-4B02-69B35501C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9"/>
            <a:ext cx="12192000" cy="68552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8D4E1F6-DEA0-E7EB-74E4-D0D6BA3A6EB3}"/>
              </a:ext>
            </a:extLst>
          </p:cNvPr>
          <p:cNvSpPr/>
          <p:nvPr/>
        </p:nvSpPr>
        <p:spPr>
          <a:xfrm>
            <a:off x="236463" y="5732208"/>
            <a:ext cx="3840238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6CC77-9C12-01CB-7679-CA5F169E2B02}"/>
              </a:ext>
            </a:extLst>
          </p:cNvPr>
          <p:cNvSpPr txBox="1"/>
          <p:nvPr/>
        </p:nvSpPr>
        <p:spPr>
          <a:xfrm>
            <a:off x="333455" y="5818543"/>
            <a:ext cx="3552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Aptos" panose="020B0004020202020204" pitchFamily="34" charset="0"/>
              </a:rPr>
              <a:t>卡拉巴坦生产基地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2E7F69-FB0E-296B-9A3C-14276F0E5F92}"/>
              </a:ext>
            </a:extLst>
          </p:cNvPr>
          <p:cNvSpPr/>
          <p:nvPr/>
        </p:nvSpPr>
        <p:spPr>
          <a:xfrm>
            <a:off x="3597738" y="3462798"/>
            <a:ext cx="1310396" cy="63652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机械车间：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1920</a:t>
            </a:r>
            <a:r>
              <a:rPr lang="zh-CN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平方米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5t OHC x 2 个。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861276F-6766-FB92-D8F1-2D564479FFA3}"/>
              </a:ext>
            </a:extLst>
          </p:cNvPr>
          <p:cNvSpPr/>
          <p:nvPr/>
        </p:nvSpPr>
        <p:spPr>
          <a:xfrm>
            <a:off x="6352245" y="2513480"/>
            <a:ext cx="1016002" cy="442838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喷砂</a:t>
            </a:r>
            <a:r>
              <a:rPr lang="zh-CN" alt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车间</a:t>
            </a:r>
            <a:endParaRPr lang="zh-CN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240平方米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C2A9C11-4FDA-EE9C-6D93-E7A2B1208B1E}"/>
              </a:ext>
            </a:extLst>
          </p:cNvPr>
          <p:cNvSpPr/>
          <p:nvPr/>
        </p:nvSpPr>
        <p:spPr>
          <a:xfrm>
            <a:off x="10459084" y="4255667"/>
            <a:ext cx="666691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搅拌站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C3FEE12-F20E-8893-ECA1-676508A95913}"/>
              </a:ext>
            </a:extLst>
          </p:cNvPr>
          <p:cNvSpPr/>
          <p:nvPr/>
        </p:nvSpPr>
        <p:spPr>
          <a:xfrm>
            <a:off x="7710547" y="4255667"/>
            <a:ext cx="666691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5B4D50-A9E5-E5E0-AD20-02AE75083162}"/>
              </a:ext>
            </a:extLst>
          </p:cNvPr>
          <p:cNvSpPr/>
          <p:nvPr/>
        </p:nvSpPr>
        <p:spPr>
          <a:xfrm>
            <a:off x="9142712" y="2780944"/>
            <a:ext cx="668038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D6642CD-A341-98D6-8EF3-5C9D0BC0BBC8}"/>
              </a:ext>
            </a:extLst>
          </p:cNvPr>
          <p:cNvSpPr/>
          <p:nvPr/>
        </p:nvSpPr>
        <p:spPr>
          <a:xfrm>
            <a:off x="4337929" y="2012999"/>
            <a:ext cx="1310396" cy="50048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喷漆车间：</a:t>
            </a:r>
            <a:endParaRPr lang="en-US" sz="900" b="1" dirty="0">
              <a:solidFill>
                <a:schemeClr val="tx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1040</a:t>
            </a:r>
            <a:r>
              <a:rPr lang="zh-CN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平方米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5t OHC x 2 个。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B5BFFC7-4044-A5A2-8344-C59622D2FF00}"/>
              </a:ext>
            </a:extLst>
          </p:cNvPr>
          <p:cNvSpPr/>
          <p:nvPr/>
        </p:nvSpPr>
        <p:spPr>
          <a:xfrm>
            <a:off x="570233" y="2235739"/>
            <a:ext cx="1804667" cy="499160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3个加热仓库</a:t>
            </a:r>
          </a:p>
          <a:p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660米</a:t>
            </a:r>
            <a:r>
              <a:rPr lang="zh-CN" sz="900" b="1" baseline="30000" dirty="0">
                <a:solidFill>
                  <a:schemeClr val="tx1"/>
                </a:solidFill>
                <a:latin typeface="PT Sans" panose="020B0503020203020204" pitchFamily="34" charset="0"/>
              </a:rPr>
              <a:t>2 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x 3个，包括危险品存放空间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9C4AE17-E30B-0A0A-D99F-79E1DB1697D8}"/>
              </a:ext>
            </a:extLst>
          </p:cNvPr>
          <p:cNvSpPr/>
          <p:nvPr/>
        </p:nvSpPr>
        <p:spPr>
          <a:xfrm>
            <a:off x="3383283" y="791726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1327AC2-0566-5A07-C076-1C0F755BD11E}"/>
              </a:ext>
            </a:extLst>
          </p:cNvPr>
          <p:cNvSpPr/>
          <p:nvPr/>
        </p:nvSpPr>
        <p:spPr>
          <a:xfrm>
            <a:off x="4138879" y="1118311"/>
            <a:ext cx="542659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食堂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FF0ECBA-9599-BB6D-4819-BB9FEBFFA444}"/>
              </a:ext>
            </a:extLst>
          </p:cNvPr>
          <p:cNvSpPr/>
          <p:nvPr/>
        </p:nvSpPr>
        <p:spPr>
          <a:xfrm>
            <a:off x="5416848" y="1276522"/>
            <a:ext cx="798215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维修车库</a:t>
            </a:r>
          </a:p>
        </p:txBody>
      </p:sp>
    </p:spTree>
    <p:extLst>
      <p:ext uri="{BB962C8B-B14F-4D97-AF65-F5344CB8AC3E}">
        <p14:creationId xmlns:p14="http://schemas.microsoft.com/office/powerpoint/2010/main" val="1203536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1DC6D-A296-96ED-3B80-8CF7640DB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erial view of a large area with buildings&#10;&#10;AI-generated content may be incorrect.">
            <a:extLst>
              <a:ext uri="{FF2B5EF4-FFF2-40B4-BE49-F238E27FC236}">
                <a16:creationId xmlns:a16="http://schemas.microsoft.com/office/drawing/2014/main" id="{A8CD7DA8-BEE9-CAAB-6C44-AF753308A1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C58A552-95E9-7571-A9B6-C9731C486ABF}"/>
              </a:ext>
            </a:extLst>
          </p:cNvPr>
          <p:cNvSpPr/>
          <p:nvPr/>
        </p:nvSpPr>
        <p:spPr>
          <a:xfrm>
            <a:off x="236463" y="5732208"/>
            <a:ext cx="3256037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59D1D9-9B70-9DF2-E537-C3CF8D3372C4}"/>
              </a:ext>
            </a:extLst>
          </p:cNvPr>
          <p:cNvSpPr txBox="1"/>
          <p:nvPr/>
        </p:nvSpPr>
        <p:spPr>
          <a:xfrm>
            <a:off x="333454" y="5818543"/>
            <a:ext cx="3159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Aptos" panose="020B0004020202020204" pitchFamily="34" charset="0"/>
              </a:rPr>
              <a:t>田吉兹生产基地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130E75F-451C-98A7-505F-90A3021240E6}"/>
              </a:ext>
            </a:extLst>
          </p:cNvPr>
          <p:cNvSpPr/>
          <p:nvPr/>
        </p:nvSpPr>
        <p:spPr>
          <a:xfrm>
            <a:off x="7038886" y="1457321"/>
            <a:ext cx="813943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机械车间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5189CC-6EFA-FCA0-364C-D1997A853CDA}"/>
              </a:ext>
            </a:extLst>
          </p:cNvPr>
          <p:cNvSpPr/>
          <p:nvPr/>
        </p:nvSpPr>
        <p:spPr>
          <a:xfrm>
            <a:off x="10200466" y="4257746"/>
            <a:ext cx="715184" cy="24307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搅拌站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C623ECF-CB5C-5C4D-C0AE-4672AFA4E5C3}"/>
              </a:ext>
            </a:extLst>
          </p:cNvPr>
          <p:cNvSpPr/>
          <p:nvPr/>
        </p:nvSpPr>
        <p:spPr>
          <a:xfrm>
            <a:off x="2386388" y="5115081"/>
            <a:ext cx="661612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86626F4-D93E-A9A4-5815-B79E9E9BAF51}"/>
              </a:ext>
            </a:extLst>
          </p:cNvPr>
          <p:cNvSpPr/>
          <p:nvPr/>
        </p:nvSpPr>
        <p:spPr>
          <a:xfrm>
            <a:off x="7450984" y="1845466"/>
            <a:ext cx="693417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办公室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EE7475D-D2DD-7409-7AFA-94A438D54D5F}"/>
              </a:ext>
            </a:extLst>
          </p:cNvPr>
          <p:cNvSpPr/>
          <p:nvPr/>
        </p:nvSpPr>
        <p:spPr>
          <a:xfrm>
            <a:off x="4446815" y="828701"/>
            <a:ext cx="603388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宿舍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4EC9B39-9E68-80BB-3141-CE91F5296B8D}"/>
              </a:ext>
            </a:extLst>
          </p:cNvPr>
          <p:cNvSpPr/>
          <p:nvPr/>
        </p:nvSpPr>
        <p:spPr>
          <a:xfrm>
            <a:off x="7080419" y="1124138"/>
            <a:ext cx="601571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仓库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38D4649-A492-80E8-71E6-2D1FA595901F}"/>
              </a:ext>
            </a:extLst>
          </p:cNvPr>
          <p:cNvSpPr/>
          <p:nvPr/>
        </p:nvSpPr>
        <p:spPr>
          <a:xfrm>
            <a:off x="5873612" y="670490"/>
            <a:ext cx="603388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食堂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06E7561-0543-1AAB-BD7C-5AD5A437B9FE}"/>
              </a:ext>
            </a:extLst>
          </p:cNvPr>
          <p:cNvSpPr/>
          <p:nvPr/>
        </p:nvSpPr>
        <p:spPr>
          <a:xfrm>
            <a:off x="6363145" y="3008302"/>
            <a:ext cx="813943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制造车间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170CFCE-DB27-45ED-2B1B-E4501E5805CF}"/>
              </a:ext>
            </a:extLst>
          </p:cNvPr>
          <p:cNvSpPr/>
          <p:nvPr/>
        </p:nvSpPr>
        <p:spPr>
          <a:xfrm>
            <a:off x="7681990" y="5106062"/>
            <a:ext cx="1090535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喷砂/喷漆车间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6CD61CA-1655-904C-A2F7-F0683E217EF6}"/>
              </a:ext>
            </a:extLst>
          </p:cNvPr>
          <p:cNvSpPr/>
          <p:nvPr/>
        </p:nvSpPr>
        <p:spPr>
          <a:xfrm>
            <a:off x="2652364" y="3534901"/>
            <a:ext cx="1016002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开放仓库区域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07B9010-F5DA-5AC6-9F8D-9518291A5A93}"/>
              </a:ext>
            </a:extLst>
          </p:cNvPr>
          <p:cNvSpPr/>
          <p:nvPr/>
        </p:nvSpPr>
        <p:spPr>
          <a:xfrm>
            <a:off x="3777404" y="2548733"/>
            <a:ext cx="551709" cy="1964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停车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F63E944-75EE-3D7A-4B59-0131F2BB14AE}"/>
              </a:ext>
            </a:extLst>
          </p:cNvPr>
          <p:cNvSpPr/>
          <p:nvPr/>
        </p:nvSpPr>
        <p:spPr>
          <a:xfrm>
            <a:off x="6987351" y="796797"/>
            <a:ext cx="694640" cy="158211"/>
          </a:xfrm>
          <a:prstGeom prst="roundRect">
            <a:avLst>
              <a:gd name="adj" fmla="val 12640"/>
            </a:avLst>
          </a:prstGeom>
          <a:solidFill>
            <a:srgbClr val="F8DB0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发电机</a:t>
            </a:r>
          </a:p>
        </p:txBody>
      </p:sp>
    </p:spTree>
    <p:extLst>
      <p:ext uri="{BB962C8B-B14F-4D97-AF65-F5344CB8AC3E}">
        <p14:creationId xmlns:p14="http://schemas.microsoft.com/office/powerpoint/2010/main" val="35725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лавная">
            <a:extLst>
              <a:ext uri="{FF2B5EF4-FFF2-40B4-BE49-F238E27FC236}">
                <a16:creationId xmlns:a16="http://schemas.microsoft.com/office/drawing/2014/main" id="{450F6207-5355-B350-FFEB-B864779EF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2283" y="1861617"/>
            <a:ext cx="2371725" cy="23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F671CB-94E3-7E70-9DE8-B79AA89BAE3C}"/>
              </a:ext>
            </a:extLst>
          </p:cNvPr>
          <p:cNvSpPr/>
          <p:nvPr/>
        </p:nvSpPr>
        <p:spPr>
          <a:xfrm>
            <a:off x="4504025" y="760338"/>
            <a:ext cx="3186698" cy="50068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ogo with blue wings and yellow sun&#10;&#10;AI-generated content may be incorrect.">
            <a:extLst>
              <a:ext uri="{FF2B5EF4-FFF2-40B4-BE49-F238E27FC236}">
                <a16:creationId xmlns:a16="http://schemas.microsoft.com/office/drawing/2014/main" id="{D5ADF041-94B0-A1CF-221E-13F2ED624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3" y="1889381"/>
            <a:ext cx="2533373" cy="2209946"/>
          </a:xfrm>
          <a:prstGeom prst="rect">
            <a:avLst/>
          </a:prstGeom>
        </p:spPr>
      </p:pic>
      <p:pic>
        <p:nvPicPr>
          <p:cNvPr id="3080" name="Picture 8" descr="Karachaganak Petroleum Operating B.V. - KPO | Aksay">
            <a:extLst>
              <a:ext uri="{FF2B5EF4-FFF2-40B4-BE49-F238E27FC236}">
                <a16:creationId xmlns:a16="http://schemas.microsoft.com/office/drawing/2014/main" id="{BEA9308C-A8B5-AF1A-8B88-15160B3C05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85" t="13139" r="21232" b="19863"/>
          <a:stretch>
            <a:fillRect/>
          </a:stretch>
        </p:blipFill>
        <p:spPr bwMode="auto">
          <a:xfrm>
            <a:off x="5257693" y="4584621"/>
            <a:ext cx="1917329" cy="16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Atyrau oil refinery">
            <a:extLst>
              <a:ext uri="{FF2B5EF4-FFF2-40B4-BE49-F238E27FC236}">
                <a16:creationId xmlns:a16="http://schemas.microsoft.com/office/drawing/2014/main" id="{8C793184-81B0-F9A8-7FA0-A321AE2753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5190" y="4801520"/>
            <a:ext cx="2884645" cy="14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No photo description available.">
            <a:extLst>
              <a:ext uri="{FF2B5EF4-FFF2-40B4-BE49-F238E27FC236}">
                <a16:creationId xmlns:a16="http://schemas.microsoft.com/office/drawing/2014/main" id="{8CBAD757-9BD5-7497-E08D-584393EF0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0292" y="2061681"/>
            <a:ext cx="2209088" cy="21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14" descr="中国天辰工程有限公司- 抖音百科">
            <a:extLst>
              <a:ext uri="{FF2B5EF4-FFF2-40B4-BE49-F238E27FC236}">
                <a16:creationId xmlns:a16="http://schemas.microsoft.com/office/drawing/2014/main" id="{FD0511FB-7D4E-2409-FC32-371C58A1E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79535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8" name="Picture 16" descr="中国天辰工程有限公司- 抖音百科">
            <a:extLst>
              <a:ext uri="{FF2B5EF4-FFF2-40B4-BE49-F238E27FC236}">
                <a16:creationId xmlns:a16="http://schemas.microsoft.com/office/drawing/2014/main" id="{1584F580-FF34-B648-9895-36D5C4B83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879" y="4707076"/>
            <a:ext cx="2884646" cy="139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5CDA94-107D-92EF-D026-6519089CE051}"/>
              </a:ext>
            </a:extLst>
          </p:cNvPr>
          <p:cNvSpPr txBox="1"/>
          <p:nvPr/>
        </p:nvSpPr>
        <p:spPr>
          <a:xfrm>
            <a:off x="4535625" y="358957"/>
            <a:ext cx="3361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800" b="1" dirty="0">
                <a:latin typeface="Ubuntu" panose="020B0504030602030204" pitchFamily="34" charset="0"/>
              </a:rPr>
              <a:t>我们的客户</a:t>
            </a:r>
            <a:endParaRPr lang="en-US" sz="4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A7CE761-0977-BD11-32DD-0F0F0612A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850" y="1861617"/>
            <a:ext cx="2274868" cy="23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2329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557C8-481D-8BCF-25BF-A5D5431A3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57316A-096F-3673-3242-BAD55E77C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"/>
            <a:ext cx="12192000" cy="68572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F3AE003-4279-61F3-C26E-09B84FEBD158}"/>
              </a:ext>
            </a:extLst>
          </p:cNvPr>
          <p:cNvSpPr/>
          <p:nvPr/>
        </p:nvSpPr>
        <p:spPr>
          <a:xfrm>
            <a:off x="236463" y="5732208"/>
            <a:ext cx="3219680" cy="757446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b="1" dirty="0">
              <a:solidFill>
                <a:srgbClr val="555555"/>
              </a:solidFill>
              <a:latin typeface="PT Sans" panose="020B05030202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2AF5E1-4D07-8BA7-F6F6-77FA501769D8}"/>
              </a:ext>
            </a:extLst>
          </p:cNvPr>
          <p:cNvSpPr txBox="1"/>
          <p:nvPr/>
        </p:nvSpPr>
        <p:spPr>
          <a:xfrm>
            <a:off x="333454" y="5818543"/>
            <a:ext cx="3122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Aptos" panose="020B0004020202020204" pitchFamily="34" charset="0"/>
              </a:rPr>
              <a:t>阿克塞生产基地</a:t>
            </a:r>
            <a:endParaRPr lang="en-US" sz="900" b="1" dirty="0">
              <a:latin typeface="PT Sans" panose="020B0503020203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5AE06A-00B8-7180-DAA0-DA16ABFA72C6}"/>
              </a:ext>
            </a:extLst>
          </p:cNvPr>
          <p:cNvSpPr/>
          <p:nvPr/>
        </p:nvSpPr>
        <p:spPr>
          <a:xfrm>
            <a:off x="3801805" y="4452078"/>
            <a:ext cx="1019578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小型办公室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26788B-9A80-D750-A4CE-B9D729429308}"/>
              </a:ext>
            </a:extLst>
          </p:cNvPr>
          <p:cNvSpPr/>
          <p:nvPr/>
        </p:nvSpPr>
        <p:spPr>
          <a:xfrm>
            <a:off x="8897699" y="506870"/>
            <a:ext cx="665401" cy="1964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堆放区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E483D3A-853E-5176-F555-7FBF223C58A6}"/>
              </a:ext>
            </a:extLst>
          </p:cNvPr>
          <p:cNvSpPr/>
          <p:nvPr/>
        </p:nvSpPr>
        <p:spPr>
          <a:xfrm>
            <a:off x="5155521" y="992261"/>
            <a:ext cx="603929" cy="21169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总部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179258-F92D-7EBF-F11F-936F1D294903}"/>
              </a:ext>
            </a:extLst>
          </p:cNvPr>
          <p:cNvSpPr/>
          <p:nvPr/>
        </p:nvSpPr>
        <p:spPr>
          <a:xfrm>
            <a:off x="895988" y="1258846"/>
            <a:ext cx="1002662" cy="249580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 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PMV 工作坊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1AAD69C-B017-B78C-66E5-E6B323578ED7}"/>
              </a:ext>
            </a:extLst>
          </p:cNvPr>
          <p:cNvSpPr/>
          <p:nvPr/>
        </p:nvSpPr>
        <p:spPr>
          <a:xfrm>
            <a:off x="2264155" y="765681"/>
            <a:ext cx="806072" cy="1582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生产车间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E62C826-FD36-1A7B-964E-0D1E63568450}"/>
              </a:ext>
            </a:extLst>
          </p:cNvPr>
          <p:cNvSpPr/>
          <p:nvPr/>
        </p:nvSpPr>
        <p:spPr>
          <a:xfrm>
            <a:off x="2054079" y="3114888"/>
            <a:ext cx="612922" cy="158211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食堂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BF68722-D97F-42DC-3843-F0939D7488FC}"/>
              </a:ext>
            </a:extLst>
          </p:cNvPr>
          <p:cNvSpPr/>
          <p:nvPr/>
        </p:nvSpPr>
        <p:spPr>
          <a:xfrm>
            <a:off x="8265855" y="1508426"/>
            <a:ext cx="1002662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小型办公室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759FFF3-F5E8-DB8B-60D1-8C04BDFF04E7}"/>
              </a:ext>
            </a:extLst>
          </p:cNvPr>
          <p:cNvSpPr/>
          <p:nvPr/>
        </p:nvSpPr>
        <p:spPr>
          <a:xfrm>
            <a:off x="616589" y="2128796"/>
            <a:ext cx="710561" cy="166729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锅炉房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8E813F5-3A29-515B-D9D6-53A0A0210515}"/>
              </a:ext>
            </a:extLst>
          </p:cNvPr>
          <p:cNvSpPr/>
          <p:nvPr/>
        </p:nvSpPr>
        <p:spPr>
          <a:xfrm>
            <a:off x="7850413" y="4056834"/>
            <a:ext cx="730170" cy="252357"/>
          </a:xfrm>
          <a:prstGeom prst="roundRect">
            <a:avLst>
              <a:gd name="adj" fmla="val 12640"/>
            </a:avLst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sz="900" b="1" dirty="0">
                <a:solidFill>
                  <a:schemeClr val="tx1"/>
                </a:solidFill>
                <a:latin typeface="Aptos" panose="020B0004020202020204" pitchFamily="34" charset="0"/>
              </a:rPr>
              <a:t>●</a:t>
            </a:r>
            <a:r>
              <a:rPr lang="zh-CN" sz="900" b="1" dirty="0">
                <a:solidFill>
                  <a:schemeClr val="tx1"/>
                </a:solidFill>
                <a:latin typeface="PT Sans" panose="020B0503020203020204" pitchFamily="34" charset="0"/>
              </a:rPr>
              <a:t>检查站</a:t>
            </a:r>
          </a:p>
        </p:txBody>
      </p:sp>
    </p:spTree>
    <p:extLst>
      <p:ext uri="{BB962C8B-B14F-4D97-AF65-F5344CB8AC3E}">
        <p14:creationId xmlns:p14="http://schemas.microsoft.com/office/powerpoint/2010/main" val="12099069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D96D2-B61B-B3B1-9246-A2829B70C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678F8290-79B3-3C42-B09C-3D2888467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0ED99E-7CA1-80FF-457A-9296124C5DB1}"/>
              </a:ext>
            </a:extLst>
          </p:cNvPr>
          <p:cNvSpPr/>
          <p:nvPr/>
        </p:nvSpPr>
        <p:spPr>
          <a:xfrm>
            <a:off x="3878717" y="868020"/>
            <a:ext cx="4644908" cy="508251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D9E5FA-AB95-2905-839A-92729DD55EDF}"/>
              </a:ext>
            </a:extLst>
          </p:cNvPr>
          <p:cNvSpPr txBox="1"/>
          <p:nvPr/>
        </p:nvSpPr>
        <p:spPr>
          <a:xfrm>
            <a:off x="3996805" y="496356"/>
            <a:ext cx="464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Ubuntu" panose="020B0504030602030204" pitchFamily="34" charset="0"/>
              </a:rPr>
              <a:t>ISKER</a:t>
            </a:r>
            <a:r>
              <a:rPr lang="zh-CN" altLang="en-US" sz="4800" b="1" dirty="0">
                <a:latin typeface="Ubuntu" panose="020B0504030602030204" pitchFamily="34" charset="0"/>
              </a:rPr>
              <a:t>集团公司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C51AFF-5012-26E5-67C2-BE2A24007544}"/>
              </a:ext>
            </a:extLst>
          </p:cNvPr>
          <p:cNvSpPr/>
          <p:nvPr/>
        </p:nvSpPr>
        <p:spPr>
          <a:xfrm>
            <a:off x="2255261" y="2270856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80754A6E-4748-EA6E-39DC-CEB86B29AC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754" y="2412258"/>
            <a:ext cx="2935822" cy="68523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F6F909-20A3-90AE-4AD7-63111E3E8417}"/>
              </a:ext>
            </a:extLst>
          </p:cNvPr>
          <p:cNvSpPr/>
          <p:nvPr/>
        </p:nvSpPr>
        <p:spPr>
          <a:xfrm>
            <a:off x="6427746" y="2271754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logo with text on it&#10;&#10;AI-generated content may be incorrect.">
            <a:extLst>
              <a:ext uri="{FF2B5EF4-FFF2-40B4-BE49-F238E27FC236}">
                <a16:creationId xmlns:a16="http://schemas.microsoft.com/office/drawing/2014/main" id="{F820127A-1576-5D8E-C9C1-DAE59E5267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372" y="2371301"/>
            <a:ext cx="3122315" cy="75882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E800E9-FC56-142D-9ED0-BB643CD5BC3D}"/>
              </a:ext>
            </a:extLst>
          </p:cNvPr>
          <p:cNvSpPr/>
          <p:nvPr/>
        </p:nvSpPr>
        <p:spPr>
          <a:xfrm>
            <a:off x="1074161" y="4358887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red line in a black background&#10;&#10;AI-generated content may be incorrect.">
            <a:extLst>
              <a:ext uri="{FF2B5EF4-FFF2-40B4-BE49-F238E27FC236}">
                <a16:creationId xmlns:a16="http://schemas.microsoft.com/office/drawing/2014/main" id="{677443F9-154F-DCD3-EDEE-1B74AE3DC9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787" y="4446359"/>
            <a:ext cx="2078738" cy="767734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C5D049C-F059-A59B-B98A-8600229989DE}"/>
              </a:ext>
            </a:extLst>
          </p:cNvPr>
          <p:cNvSpPr/>
          <p:nvPr/>
        </p:nvSpPr>
        <p:spPr>
          <a:xfrm>
            <a:off x="4944387" y="4354752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C945CC5E-6ABC-34C9-9F98-545EF6DB21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08" y="4490434"/>
            <a:ext cx="1969749" cy="67103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34D0B67-344C-2E3C-1F44-341655AB6655}"/>
              </a:ext>
            </a:extLst>
          </p:cNvPr>
          <p:cNvSpPr/>
          <p:nvPr/>
        </p:nvSpPr>
        <p:spPr>
          <a:xfrm>
            <a:off x="8821080" y="4354752"/>
            <a:ext cx="2342139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FB72F058-965F-CE52-4572-E7A8FFC52B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4613" y="4423789"/>
            <a:ext cx="2317474" cy="7575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93AEFC5-6F77-514A-368B-49A58B6E23FE}"/>
              </a:ext>
            </a:extLst>
          </p:cNvPr>
          <p:cNvSpPr txBox="1"/>
          <p:nvPr/>
        </p:nvSpPr>
        <p:spPr>
          <a:xfrm>
            <a:off x="2199156" y="3301007"/>
            <a:ext cx="3510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石油</a:t>
            </a:r>
            <a:r>
              <a:rPr lang="en-US" altLang="zh-CN" sz="2000" b="1" dirty="0">
                <a:latin typeface="Aptos" panose="020B0004020202020204" pitchFamily="34" charset="0"/>
              </a:rPr>
              <a:t>/</a:t>
            </a:r>
            <a:r>
              <a:rPr lang="zh-CN" altLang="en-US" sz="2000" b="1" dirty="0">
                <a:latin typeface="Aptos" panose="020B0004020202020204" pitchFamily="34" charset="0"/>
              </a:rPr>
              <a:t>天然气和石化产品的项目总承包和建造</a:t>
            </a:r>
            <a:endParaRPr lang="en-US" sz="20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C97168-FCFD-3A07-4CB3-78758DAD656E}"/>
              </a:ext>
            </a:extLst>
          </p:cNvPr>
          <p:cNvSpPr txBox="1"/>
          <p:nvPr/>
        </p:nvSpPr>
        <p:spPr>
          <a:xfrm>
            <a:off x="6319259" y="3301007"/>
            <a:ext cx="3510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工业和民用垃圾管理服务</a:t>
            </a:r>
            <a:endParaRPr lang="en-US" sz="20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DBFCBF-159B-4060-1D0D-7D9FAE996C95}"/>
              </a:ext>
            </a:extLst>
          </p:cNvPr>
          <p:cNvSpPr txBox="1"/>
          <p:nvPr/>
        </p:nvSpPr>
        <p:spPr>
          <a:xfrm>
            <a:off x="499991" y="5396658"/>
            <a:ext cx="3510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仓库及设备 租赁服务</a:t>
            </a:r>
            <a:endParaRPr lang="en-US" sz="20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FDE668-0784-55CC-AFA9-E4F807058D63}"/>
              </a:ext>
            </a:extLst>
          </p:cNvPr>
          <p:cNvSpPr txBox="1"/>
          <p:nvPr/>
        </p:nvSpPr>
        <p:spPr>
          <a:xfrm>
            <a:off x="4447021" y="5399714"/>
            <a:ext cx="3510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餐饮及设施管理服务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DE71C4-7AC2-56E7-6746-F57C1C7B8FC6}"/>
              </a:ext>
            </a:extLst>
          </p:cNvPr>
          <p:cNvSpPr txBox="1"/>
          <p:nvPr/>
        </p:nvSpPr>
        <p:spPr>
          <a:xfrm>
            <a:off x="8308472" y="5396657"/>
            <a:ext cx="3510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Aptos" panose="020B0004020202020204" pitchFamily="34" charset="0"/>
              </a:rPr>
              <a:t>房地产管理服务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90017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1991-B8AD-A578-D1C3-33925BA3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7B5C170D-CB76-C246-B8C8-76D4065F9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500+ Oil And Gas Pictures [HD] | Download Free Images on Unsplash">
            <a:extLst>
              <a:ext uri="{FF2B5EF4-FFF2-40B4-BE49-F238E27FC236}">
                <a16:creationId xmlns:a16="http://schemas.microsoft.com/office/drawing/2014/main" id="{123C4B9F-77A4-C78E-2258-77D5D31E2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548551"/>
            <a:ext cx="5557544" cy="3760897"/>
          </a:xfrm>
          <a:custGeom>
            <a:avLst/>
            <a:gdLst/>
            <a:ahLst/>
            <a:cxnLst/>
            <a:rect l="l" t="t" r="r" b="b"/>
            <a:pathLst>
              <a:path w="8678780" h="5873097">
                <a:moveTo>
                  <a:pt x="1379513" y="25"/>
                </a:moveTo>
                <a:cubicBezTo>
                  <a:pt x="1399326" y="458"/>
                  <a:pt x="1419819" y="6516"/>
                  <a:pt x="1438386" y="8439"/>
                </a:cubicBezTo>
                <a:cubicBezTo>
                  <a:pt x="1848256" y="51517"/>
                  <a:pt x="2258124" y="98056"/>
                  <a:pt x="2668443" y="139209"/>
                </a:cubicBezTo>
                <a:cubicBezTo>
                  <a:pt x="3052045" y="177671"/>
                  <a:pt x="3438361" y="186516"/>
                  <a:pt x="3823773" y="206516"/>
                </a:cubicBezTo>
                <a:cubicBezTo>
                  <a:pt x="4290252" y="230748"/>
                  <a:pt x="4755825" y="264980"/>
                  <a:pt x="5219588" y="318825"/>
                </a:cubicBezTo>
                <a:cubicBezTo>
                  <a:pt x="5541595" y="356518"/>
                  <a:pt x="5866772" y="382670"/>
                  <a:pt x="6193307" y="352672"/>
                </a:cubicBezTo>
                <a:cubicBezTo>
                  <a:pt x="6209610" y="351131"/>
                  <a:pt x="6228180" y="346134"/>
                  <a:pt x="6241767" y="351131"/>
                </a:cubicBezTo>
                <a:cubicBezTo>
                  <a:pt x="6400280" y="407287"/>
                  <a:pt x="6573284" y="366901"/>
                  <a:pt x="6737683" y="402287"/>
                </a:cubicBezTo>
                <a:cubicBezTo>
                  <a:pt x="6695564" y="538826"/>
                  <a:pt x="6514862" y="527670"/>
                  <a:pt x="6412962" y="622288"/>
                </a:cubicBezTo>
                <a:cubicBezTo>
                  <a:pt x="6579172" y="659979"/>
                  <a:pt x="6728627" y="698057"/>
                  <a:pt x="6880346" y="726518"/>
                </a:cubicBezTo>
                <a:cubicBezTo>
                  <a:pt x="7041122" y="756519"/>
                  <a:pt x="7177442" y="837673"/>
                  <a:pt x="7334594" y="873826"/>
                </a:cubicBezTo>
                <a:cubicBezTo>
                  <a:pt x="7368112" y="881518"/>
                  <a:pt x="7408419" y="908442"/>
                  <a:pt x="7420192" y="934596"/>
                </a:cubicBezTo>
                <a:cubicBezTo>
                  <a:pt x="7458235" y="1019211"/>
                  <a:pt x="8217735" y="1256521"/>
                  <a:pt x="8128063" y="1331904"/>
                </a:cubicBezTo>
                <a:cubicBezTo>
                  <a:pt x="8090926" y="1363059"/>
                  <a:pt x="8042918" y="1385367"/>
                  <a:pt x="7992648" y="1416136"/>
                </a:cubicBezTo>
                <a:cubicBezTo>
                  <a:pt x="8068283" y="1474214"/>
                  <a:pt x="8153426" y="1499598"/>
                  <a:pt x="8244004" y="1516906"/>
                </a:cubicBezTo>
                <a:cubicBezTo>
                  <a:pt x="8271178" y="1522290"/>
                  <a:pt x="8297900" y="1533059"/>
                  <a:pt x="8300615" y="1559214"/>
                </a:cubicBezTo>
                <a:cubicBezTo>
                  <a:pt x="8303332" y="1586521"/>
                  <a:pt x="8275706" y="1597289"/>
                  <a:pt x="8252610" y="1609983"/>
                </a:cubicBezTo>
                <a:cubicBezTo>
                  <a:pt x="8220454" y="1627674"/>
                  <a:pt x="8189205" y="1643059"/>
                  <a:pt x="8148444" y="1645368"/>
                </a:cubicBezTo>
                <a:cubicBezTo>
                  <a:pt x="8081415" y="1648828"/>
                  <a:pt x="8049262" y="1698059"/>
                  <a:pt x="8010314" y="1734983"/>
                </a:cubicBezTo>
                <a:cubicBezTo>
                  <a:pt x="7988574" y="1755753"/>
                  <a:pt x="7977704" y="1797675"/>
                  <a:pt x="8015746" y="1804984"/>
                </a:cubicBezTo>
                <a:cubicBezTo>
                  <a:pt x="8107232" y="1822675"/>
                  <a:pt x="8099984" y="1873831"/>
                  <a:pt x="8097722" y="1931908"/>
                </a:cubicBezTo>
                <a:cubicBezTo>
                  <a:pt x="8094550" y="2003830"/>
                  <a:pt x="8040654" y="2036908"/>
                  <a:pt x="7974534" y="2064601"/>
                </a:cubicBezTo>
                <a:cubicBezTo>
                  <a:pt x="7951888" y="2074215"/>
                  <a:pt x="7919734" y="2073829"/>
                  <a:pt x="7911128" y="2103831"/>
                </a:cubicBezTo>
                <a:cubicBezTo>
                  <a:pt x="7948266" y="2132293"/>
                  <a:pt x="7993555" y="2109215"/>
                  <a:pt x="8033411" y="2117292"/>
                </a:cubicBezTo>
                <a:cubicBezTo>
                  <a:pt x="8066471" y="2123831"/>
                  <a:pt x="8121271" y="2120370"/>
                  <a:pt x="8075982" y="2172677"/>
                </a:cubicBezTo>
                <a:cubicBezTo>
                  <a:pt x="8062847" y="2187676"/>
                  <a:pt x="8078246" y="2199215"/>
                  <a:pt x="8095004" y="2200369"/>
                </a:cubicBezTo>
                <a:cubicBezTo>
                  <a:pt x="8229060" y="2212293"/>
                  <a:pt x="8167466" y="2318063"/>
                  <a:pt x="8210492" y="2373833"/>
                </a:cubicBezTo>
                <a:cubicBezTo>
                  <a:pt x="8222264" y="2389215"/>
                  <a:pt x="8209584" y="2415754"/>
                  <a:pt x="8191016" y="2422293"/>
                </a:cubicBezTo>
                <a:cubicBezTo>
                  <a:pt x="8072357" y="2465372"/>
                  <a:pt x="8056054" y="2568063"/>
                  <a:pt x="7998536" y="2656525"/>
                </a:cubicBezTo>
                <a:cubicBezTo>
                  <a:pt x="8061036" y="2691525"/>
                  <a:pt x="8135764" y="2699217"/>
                  <a:pt x="8203244" y="2721909"/>
                </a:cubicBezTo>
                <a:cubicBezTo>
                  <a:pt x="8273442" y="2745756"/>
                  <a:pt x="8273442" y="2763447"/>
                  <a:pt x="8215472" y="2832678"/>
                </a:cubicBezTo>
                <a:cubicBezTo>
                  <a:pt x="8366284" y="2847680"/>
                  <a:pt x="8366284" y="2847680"/>
                  <a:pt x="8319638" y="2956526"/>
                </a:cubicBezTo>
                <a:cubicBezTo>
                  <a:pt x="8445996" y="2966525"/>
                  <a:pt x="8529327" y="3018064"/>
                  <a:pt x="8548800" y="3130757"/>
                </a:cubicBezTo>
                <a:cubicBezTo>
                  <a:pt x="8558311" y="3185372"/>
                  <a:pt x="8615377" y="3211141"/>
                  <a:pt x="8678780" y="3247679"/>
                </a:cubicBezTo>
                <a:cubicBezTo>
                  <a:pt x="8599978" y="3283066"/>
                  <a:pt x="8546537" y="3356911"/>
                  <a:pt x="8454599" y="3278833"/>
                </a:cubicBezTo>
                <a:cubicBezTo>
                  <a:pt x="8421087" y="3250373"/>
                  <a:pt x="8424254" y="3286526"/>
                  <a:pt x="8419728" y="3296911"/>
                </a:cubicBezTo>
                <a:cubicBezTo>
                  <a:pt x="8408859" y="3322295"/>
                  <a:pt x="8431501" y="3339218"/>
                  <a:pt x="8446448" y="3358448"/>
                </a:cubicBezTo>
                <a:cubicBezTo>
                  <a:pt x="8460939" y="3377681"/>
                  <a:pt x="8478149" y="3398064"/>
                  <a:pt x="8482226" y="3419605"/>
                </a:cubicBezTo>
                <a:cubicBezTo>
                  <a:pt x="8484942" y="3434604"/>
                  <a:pt x="8471809" y="3456526"/>
                  <a:pt x="8457318" y="3467682"/>
                </a:cubicBezTo>
                <a:cubicBezTo>
                  <a:pt x="8381232" y="3526527"/>
                  <a:pt x="8426520" y="3658836"/>
                  <a:pt x="8282501" y="3675759"/>
                </a:cubicBezTo>
                <a:cubicBezTo>
                  <a:pt x="8217735" y="3683450"/>
                  <a:pt x="8186486" y="3731913"/>
                  <a:pt x="8138932" y="3758451"/>
                </a:cubicBezTo>
                <a:cubicBezTo>
                  <a:pt x="7973628" y="3851144"/>
                  <a:pt x="7863120" y="3970376"/>
                  <a:pt x="7811946" y="4134221"/>
                </a:cubicBezTo>
                <a:cubicBezTo>
                  <a:pt x="7797906" y="4179605"/>
                  <a:pt x="7744010" y="4216145"/>
                  <a:pt x="7709139" y="4256145"/>
                </a:cubicBezTo>
                <a:cubicBezTo>
                  <a:pt x="7725896" y="4285376"/>
                  <a:pt x="7817379" y="4222298"/>
                  <a:pt x="7785224" y="4299221"/>
                </a:cubicBezTo>
                <a:cubicBezTo>
                  <a:pt x="7760768" y="4356915"/>
                  <a:pt x="7698269" y="4392684"/>
                  <a:pt x="7639392" y="4426916"/>
                </a:cubicBezTo>
                <a:cubicBezTo>
                  <a:pt x="7572364" y="4465762"/>
                  <a:pt x="7498091" y="4496914"/>
                  <a:pt x="7467746" y="4568838"/>
                </a:cubicBezTo>
                <a:cubicBezTo>
                  <a:pt x="7461405" y="4584223"/>
                  <a:pt x="7441025" y="4600376"/>
                  <a:pt x="7422910" y="4606531"/>
                </a:cubicBezTo>
                <a:cubicBezTo>
                  <a:pt x="6478176" y="5872304"/>
                  <a:pt x="4152572" y="5880765"/>
                  <a:pt x="3884462" y="5871919"/>
                </a:cubicBezTo>
                <a:cubicBezTo>
                  <a:pt x="3559738" y="5860765"/>
                  <a:pt x="3252674" y="5782688"/>
                  <a:pt x="2951503" y="5685381"/>
                </a:cubicBezTo>
                <a:cubicBezTo>
                  <a:pt x="2824239" y="5644226"/>
                  <a:pt x="2706035" y="5585765"/>
                  <a:pt x="2582393" y="5540381"/>
                </a:cubicBezTo>
                <a:cubicBezTo>
                  <a:pt x="2411654" y="5477686"/>
                  <a:pt x="2279862" y="5358071"/>
                  <a:pt x="2109575" y="5307686"/>
                </a:cubicBezTo>
                <a:cubicBezTo>
                  <a:pt x="1934305" y="5255763"/>
                  <a:pt x="1784398" y="5160762"/>
                  <a:pt x="1604145" y="5120379"/>
                </a:cubicBezTo>
                <a:cubicBezTo>
                  <a:pt x="1509040" y="5098840"/>
                  <a:pt x="1417102" y="5059994"/>
                  <a:pt x="1432046" y="4948840"/>
                </a:cubicBezTo>
                <a:cubicBezTo>
                  <a:pt x="1436123" y="4917301"/>
                  <a:pt x="1411214" y="4891532"/>
                  <a:pt x="1371813" y="4900763"/>
                </a:cubicBezTo>
                <a:cubicBezTo>
                  <a:pt x="1296633" y="4918071"/>
                  <a:pt x="1262665" y="4872300"/>
                  <a:pt x="1220998" y="4838069"/>
                </a:cubicBezTo>
                <a:cubicBezTo>
                  <a:pt x="1146725" y="4777302"/>
                  <a:pt x="1076074" y="4712685"/>
                  <a:pt x="957869" y="4702684"/>
                </a:cubicBezTo>
                <a:cubicBezTo>
                  <a:pt x="980512" y="4654991"/>
                  <a:pt x="1019009" y="4661916"/>
                  <a:pt x="1054336" y="4671915"/>
                </a:cubicBezTo>
                <a:cubicBezTo>
                  <a:pt x="1147177" y="4698070"/>
                  <a:pt x="1239115" y="4727684"/>
                  <a:pt x="1331957" y="4753839"/>
                </a:cubicBezTo>
                <a:cubicBezTo>
                  <a:pt x="1392645" y="4770763"/>
                  <a:pt x="1452881" y="4794609"/>
                  <a:pt x="1533949" y="4775761"/>
                </a:cubicBezTo>
                <a:cubicBezTo>
                  <a:pt x="1464202" y="4679607"/>
                  <a:pt x="1345545" y="4662300"/>
                  <a:pt x="1249533" y="4632685"/>
                </a:cubicBezTo>
                <a:cubicBezTo>
                  <a:pt x="1129515" y="4595378"/>
                  <a:pt x="1058865" y="4524991"/>
                  <a:pt x="974172" y="4446530"/>
                </a:cubicBezTo>
                <a:cubicBezTo>
                  <a:pt x="1062487" y="4427683"/>
                  <a:pt x="1117287" y="4485377"/>
                  <a:pt x="1186579" y="4482299"/>
                </a:cubicBezTo>
                <a:cubicBezTo>
                  <a:pt x="1190203" y="4472300"/>
                  <a:pt x="1196544" y="4457684"/>
                  <a:pt x="1195637" y="4457299"/>
                </a:cubicBezTo>
                <a:cubicBezTo>
                  <a:pt x="1082415" y="4414222"/>
                  <a:pt x="1029426" y="4333453"/>
                  <a:pt x="1011761" y="4235759"/>
                </a:cubicBezTo>
                <a:cubicBezTo>
                  <a:pt x="1002706" y="4185376"/>
                  <a:pt x="961492" y="4169607"/>
                  <a:pt x="920731" y="4146528"/>
                </a:cubicBezTo>
                <a:cubicBezTo>
                  <a:pt x="778522" y="4064606"/>
                  <a:pt x="628163" y="3990375"/>
                  <a:pt x="511316" y="3877683"/>
                </a:cubicBezTo>
                <a:cubicBezTo>
                  <a:pt x="646279" y="3892682"/>
                  <a:pt x="754521" y="3966143"/>
                  <a:pt x="899898" y="3997682"/>
                </a:cubicBezTo>
                <a:cubicBezTo>
                  <a:pt x="784411" y="3873836"/>
                  <a:pt x="634956" y="3811144"/>
                  <a:pt x="498636" y="3736143"/>
                </a:cubicBezTo>
                <a:cubicBezTo>
                  <a:pt x="436588" y="3701912"/>
                  <a:pt x="379073" y="3658065"/>
                  <a:pt x="303890" y="3639604"/>
                </a:cubicBezTo>
                <a:cubicBezTo>
                  <a:pt x="277170" y="3633065"/>
                  <a:pt x="233240" y="3619219"/>
                  <a:pt x="254527" y="3582680"/>
                </a:cubicBezTo>
                <a:cubicBezTo>
                  <a:pt x="272641" y="3552297"/>
                  <a:pt x="308419" y="3561526"/>
                  <a:pt x="341028" y="3570373"/>
                </a:cubicBezTo>
                <a:cubicBezTo>
                  <a:pt x="419378" y="3592297"/>
                  <a:pt x="500446" y="3592682"/>
                  <a:pt x="606424" y="3592297"/>
                </a:cubicBezTo>
                <a:cubicBezTo>
                  <a:pt x="517657" y="3491912"/>
                  <a:pt x="355067" y="3521913"/>
                  <a:pt x="278984" y="3416526"/>
                </a:cubicBezTo>
                <a:cubicBezTo>
                  <a:pt x="374088" y="3398064"/>
                  <a:pt x="447458" y="3436142"/>
                  <a:pt x="524452" y="3443448"/>
                </a:cubicBezTo>
                <a:cubicBezTo>
                  <a:pt x="594195" y="3449987"/>
                  <a:pt x="611405" y="3432296"/>
                  <a:pt x="595102" y="3374218"/>
                </a:cubicBezTo>
                <a:cubicBezTo>
                  <a:pt x="569741" y="3283833"/>
                  <a:pt x="607782" y="3237678"/>
                  <a:pt x="709231" y="3262295"/>
                </a:cubicBezTo>
                <a:cubicBezTo>
                  <a:pt x="803432" y="3285372"/>
                  <a:pt x="813394" y="3251526"/>
                  <a:pt x="788033" y="3199987"/>
                </a:cubicBezTo>
                <a:cubicBezTo>
                  <a:pt x="751802" y="3124988"/>
                  <a:pt x="793015" y="3066910"/>
                  <a:pt x="821094" y="3003833"/>
                </a:cubicBezTo>
                <a:cubicBezTo>
                  <a:pt x="864120" y="2907680"/>
                  <a:pt x="846003" y="2860755"/>
                  <a:pt x="753161" y="2789218"/>
                </a:cubicBezTo>
                <a:cubicBezTo>
                  <a:pt x="701080" y="2749216"/>
                  <a:pt x="644921" y="2715371"/>
                  <a:pt x="569285" y="2680756"/>
                </a:cubicBezTo>
                <a:cubicBezTo>
                  <a:pt x="743651" y="2661909"/>
                  <a:pt x="560683" y="2598448"/>
                  <a:pt x="622275" y="2558832"/>
                </a:cubicBezTo>
                <a:cubicBezTo>
                  <a:pt x="745462" y="2542678"/>
                  <a:pt x="846003" y="2668833"/>
                  <a:pt x="1013576" y="2632679"/>
                </a:cubicBezTo>
                <a:cubicBezTo>
                  <a:pt x="806602" y="2523446"/>
                  <a:pt x="577892" y="2487677"/>
                  <a:pt x="427984" y="2342293"/>
                </a:cubicBezTo>
                <a:cubicBezTo>
                  <a:pt x="462405" y="2309216"/>
                  <a:pt x="496823" y="2339985"/>
                  <a:pt x="526263" y="2327678"/>
                </a:cubicBezTo>
                <a:cubicBezTo>
                  <a:pt x="525356" y="2319985"/>
                  <a:pt x="527622" y="2308446"/>
                  <a:pt x="522186" y="2304986"/>
                </a:cubicBezTo>
                <a:cubicBezTo>
                  <a:pt x="410323" y="2225754"/>
                  <a:pt x="408509" y="2223831"/>
                  <a:pt x="528526" y="2165368"/>
                </a:cubicBezTo>
                <a:cubicBezTo>
                  <a:pt x="570645" y="2144984"/>
                  <a:pt x="567023" y="2126906"/>
                  <a:pt x="544832" y="2101138"/>
                </a:cubicBezTo>
                <a:cubicBezTo>
                  <a:pt x="528978" y="2083061"/>
                  <a:pt x="509957" y="2066906"/>
                  <a:pt x="519016" y="2027291"/>
                </a:cubicBezTo>
                <a:cubicBezTo>
                  <a:pt x="584685" y="2078062"/>
                  <a:pt x="902162" y="2061522"/>
                  <a:pt x="958321" y="2056137"/>
                </a:cubicBezTo>
                <a:cubicBezTo>
                  <a:pt x="1021272" y="2050369"/>
                  <a:pt x="1083319" y="2025753"/>
                  <a:pt x="1149440" y="2039214"/>
                </a:cubicBezTo>
                <a:cubicBezTo>
                  <a:pt x="1202430" y="2049985"/>
                  <a:pt x="1447897" y="2154215"/>
                  <a:pt x="1482772" y="2034599"/>
                </a:cubicBezTo>
                <a:cubicBezTo>
                  <a:pt x="1484583" y="2028831"/>
                  <a:pt x="1583765" y="2042293"/>
                  <a:pt x="1637208" y="2048831"/>
                </a:cubicBezTo>
                <a:cubicBezTo>
                  <a:pt x="1684309" y="2054216"/>
                  <a:pt x="1737297" y="2078062"/>
                  <a:pt x="1768999" y="2030369"/>
                </a:cubicBezTo>
                <a:cubicBezTo>
                  <a:pt x="1787568" y="2002293"/>
                  <a:pt x="1711030" y="1948062"/>
                  <a:pt x="1642642" y="1943445"/>
                </a:cubicBezTo>
                <a:cubicBezTo>
                  <a:pt x="1583312" y="1939214"/>
                  <a:pt x="1521266" y="1933060"/>
                  <a:pt x="1464655" y="1944599"/>
                </a:cubicBezTo>
                <a:cubicBezTo>
                  <a:pt x="1394911" y="1958446"/>
                  <a:pt x="1357322" y="1936138"/>
                  <a:pt x="1337846" y="1888061"/>
                </a:cubicBezTo>
                <a:cubicBezTo>
                  <a:pt x="1316106" y="1834985"/>
                  <a:pt x="1274439" y="1810368"/>
                  <a:pt x="1216924" y="1785752"/>
                </a:cubicBezTo>
                <a:cubicBezTo>
                  <a:pt x="1077431" y="1726138"/>
                  <a:pt x="943377" y="1657291"/>
                  <a:pt x="790299" y="1622676"/>
                </a:cubicBezTo>
                <a:cubicBezTo>
                  <a:pt x="759953" y="1615751"/>
                  <a:pt x="726441" y="1606521"/>
                  <a:pt x="712401" y="1560751"/>
                </a:cubicBezTo>
                <a:cubicBezTo>
                  <a:pt x="1126798" y="1629213"/>
                  <a:pt x="1504511" y="1807676"/>
                  <a:pt x="1932039" y="1797291"/>
                </a:cubicBezTo>
                <a:cubicBezTo>
                  <a:pt x="1815195" y="1740752"/>
                  <a:pt x="1679780" y="1737675"/>
                  <a:pt x="1555234" y="1698059"/>
                </a:cubicBezTo>
                <a:cubicBezTo>
                  <a:pt x="1643549" y="1668444"/>
                  <a:pt x="1726428" y="1699213"/>
                  <a:pt x="1810212" y="1716137"/>
                </a:cubicBezTo>
                <a:cubicBezTo>
                  <a:pt x="1880410" y="1729982"/>
                  <a:pt x="1943817" y="1732290"/>
                  <a:pt x="1951515" y="1649598"/>
                </a:cubicBezTo>
                <a:cubicBezTo>
                  <a:pt x="1948798" y="1644214"/>
                  <a:pt x="1949249" y="1637291"/>
                  <a:pt x="1949704" y="1630753"/>
                </a:cubicBezTo>
                <a:cubicBezTo>
                  <a:pt x="1926152" y="1596522"/>
                  <a:pt x="1889468" y="1578830"/>
                  <a:pt x="1845990" y="1568828"/>
                </a:cubicBezTo>
                <a:cubicBezTo>
                  <a:pt x="1819722" y="1562674"/>
                  <a:pt x="1784851" y="1553443"/>
                  <a:pt x="1785302" y="1528829"/>
                </a:cubicBezTo>
                <a:cubicBezTo>
                  <a:pt x="1786662" y="1437674"/>
                  <a:pt x="1702878" y="1411136"/>
                  <a:pt x="1619092" y="1384597"/>
                </a:cubicBezTo>
                <a:cubicBezTo>
                  <a:pt x="1665740" y="1339213"/>
                  <a:pt x="1702423" y="1372674"/>
                  <a:pt x="1737750" y="1369214"/>
                </a:cubicBezTo>
                <a:cubicBezTo>
                  <a:pt x="1760848" y="1366906"/>
                  <a:pt x="1781679" y="1362675"/>
                  <a:pt x="1781679" y="1339213"/>
                </a:cubicBezTo>
                <a:cubicBezTo>
                  <a:pt x="1782132" y="1319597"/>
                  <a:pt x="1771262" y="1297288"/>
                  <a:pt x="1748620" y="1296905"/>
                </a:cubicBezTo>
                <a:cubicBezTo>
                  <a:pt x="1606863" y="1293442"/>
                  <a:pt x="1528513" y="1167288"/>
                  <a:pt x="1381324" y="1166904"/>
                </a:cubicBezTo>
                <a:cubicBezTo>
                  <a:pt x="1293462" y="1166904"/>
                  <a:pt x="1427065" y="1095751"/>
                  <a:pt x="1352792" y="1066135"/>
                </a:cubicBezTo>
                <a:cubicBezTo>
                  <a:pt x="1336486" y="1059596"/>
                  <a:pt x="1395363" y="1049597"/>
                  <a:pt x="1421631" y="1051135"/>
                </a:cubicBezTo>
                <a:cubicBezTo>
                  <a:pt x="1447445" y="1052673"/>
                  <a:pt x="1470543" y="1071519"/>
                  <a:pt x="1501793" y="1058058"/>
                </a:cubicBezTo>
                <a:cubicBezTo>
                  <a:pt x="1519003" y="1009981"/>
                  <a:pt x="1474621" y="992289"/>
                  <a:pt x="1437935" y="978826"/>
                </a:cubicBezTo>
                <a:cubicBezTo>
                  <a:pt x="1353244" y="947673"/>
                  <a:pt x="1270817" y="909981"/>
                  <a:pt x="1177975" y="898826"/>
                </a:cubicBezTo>
                <a:cubicBezTo>
                  <a:pt x="1144915" y="894980"/>
                  <a:pt x="1225528" y="843440"/>
                  <a:pt x="1241378" y="825366"/>
                </a:cubicBezTo>
                <a:cubicBezTo>
                  <a:pt x="867743" y="635366"/>
                  <a:pt x="418474" y="644980"/>
                  <a:pt x="0" y="491517"/>
                </a:cubicBezTo>
                <a:cubicBezTo>
                  <a:pt x="92391" y="461518"/>
                  <a:pt x="160326" y="483440"/>
                  <a:pt x="223277" y="488057"/>
                </a:cubicBezTo>
                <a:cubicBezTo>
                  <a:pt x="380429" y="499594"/>
                  <a:pt x="535773" y="523440"/>
                  <a:pt x="692473" y="537671"/>
                </a:cubicBezTo>
                <a:cubicBezTo>
                  <a:pt x="769465" y="544594"/>
                  <a:pt x="841022" y="570749"/>
                  <a:pt x="927071" y="529211"/>
                </a:cubicBezTo>
                <a:cubicBezTo>
                  <a:pt x="984589" y="501518"/>
                  <a:pt x="1076527" y="531517"/>
                  <a:pt x="1147177" y="556134"/>
                </a:cubicBezTo>
                <a:cubicBezTo>
                  <a:pt x="1205600" y="576517"/>
                  <a:pt x="1261306" y="581901"/>
                  <a:pt x="1338752" y="556134"/>
                </a:cubicBezTo>
                <a:cubicBezTo>
                  <a:pt x="1268554" y="540364"/>
                  <a:pt x="1214658" y="526519"/>
                  <a:pt x="1159406" y="516901"/>
                </a:cubicBezTo>
                <a:cubicBezTo>
                  <a:pt x="1115475" y="509211"/>
                  <a:pt x="1220094" y="478056"/>
                  <a:pt x="1273535" y="481902"/>
                </a:cubicBezTo>
                <a:cubicBezTo>
                  <a:pt x="1348263" y="487287"/>
                  <a:pt x="1306144" y="467287"/>
                  <a:pt x="1293462" y="439595"/>
                </a:cubicBezTo>
                <a:cubicBezTo>
                  <a:pt x="1279875" y="409979"/>
                  <a:pt x="1320183" y="400749"/>
                  <a:pt x="1345545" y="406900"/>
                </a:cubicBezTo>
                <a:cubicBezTo>
                  <a:pt x="1442916" y="431133"/>
                  <a:pt x="1539834" y="388441"/>
                  <a:pt x="1640379" y="423057"/>
                </a:cubicBezTo>
                <a:cubicBezTo>
                  <a:pt x="1615015" y="337670"/>
                  <a:pt x="1560215" y="300363"/>
                  <a:pt x="1445634" y="288439"/>
                </a:cubicBezTo>
                <a:cubicBezTo>
                  <a:pt x="1402608" y="283826"/>
                  <a:pt x="1357773" y="290748"/>
                  <a:pt x="1320636" y="266131"/>
                </a:cubicBezTo>
                <a:cubicBezTo>
                  <a:pt x="1299349" y="251902"/>
                  <a:pt x="1275346" y="234978"/>
                  <a:pt x="1292104" y="208824"/>
                </a:cubicBezTo>
                <a:cubicBezTo>
                  <a:pt x="1303877" y="190363"/>
                  <a:pt x="1329242" y="190363"/>
                  <a:pt x="1350074" y="196517"/>
                </a:cubicBezTo>
                <a:cubicBezTo>
                  <a:pt x="1443371" y="223826"/>
                  <a:pt x="1540741" y="233825"/>
                  <a:pt x="1638113" y="243826"/>
                </a:cubicBezTo>
                <a:cubicBezTo>
                  <a:pt x="1653059" y="245364"/>
                  <a:pt x="1669814" y="250365"/>
                  <a:pt x="1686573" y="224977"/>
                </a:cubicBezTo>
                <a:cubicBezTo>
                  <a:pt x="1504511" y="183824"/>
                  <a:pt x="1331505" y="125362"/>
                  <a:pt x="1144459" y="102670"/>
                </a:cubicBezTo>
                <a:cubicBezTo>
                  <a:pt x="1147177" y="91900"/>
                  <a:pt x="1149896" y="81131"/>
                  <a:pt x="1152614" y="70362"/>
                </a:cubicBezTo>
                <a:cubicBezTo>
                  <a:pt x="1298896" y="85746"/>
                  <a:pt x="1445182" y="101131"/>
                  <a:pt x="1629961" y="120363"/>
                </a:cubicBezTo>
                <a:cubicBezTo>
                  <a:pt x="1516284" y="59207"/>
                  <a:pt x="1408951" y="79594"/>
                  <a:pt x="1324712" y="25362"/>
                </a:cubicBezTo>
                <a:cubicBezTo>
                  <a:pt x="1340563" y="4786"/>
                  <a:pt x="1359698" y="-407"/>
                  <a:pt x="1379513" y="2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il Refinery Industrial Complex on Transparent Background 55983594 PNG">
            <a:extLst>
              <a:ext uri="{FF2B5EF4-FFF2-40B4-BE49-F238E27FC236}">
                <a16:creationId xmlns:a16="http://schemas.microsoft.com/office/drawing/2014/main" id="{58B983CD-1D55-4723-CD39-12AB7EE4F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323" y="3148223"/>
            <a:ext cx="3733449" cy="373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7E6F3F-7689-0546-6D1C-386D07A95F07}"/>
              </a:ext>
            </a:extLst>
          </p:cNvPr>
          <p:cNvSpPr/>
          <p:nvPr/>
        </p:nvSpPr>
        <p:spPr>
          <a:xfrm>
            <a:off x="619248" y="528829"/>
            <a:ext cx="5910787" cy="517954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A13C98-50B0-2BA7-5F98-8BAB5D9104BE}"/>
              </a:ext>
            </a:extLst>
          </p:cNvPr>
          <p:cNvSpPr txBox="1"/>
          <p:nvPr/>
        </p:nvSpPr>
        <p:spPr>
          <a:xfrm>
            <a:off x="693474" y="231032"/>
            <a:ext cx="5836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800" b="1" dirty="0">
                <a:latin typeface="Ubuntu" panose="020B0504030602030204" pitchFamily="34" charset="0"/>
              </a:rPr>
              <a:t>我们经营的关键领域</a:t>
            </a:r>
            <a:endParaRPr lang="en-US" sz="4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F83C06-37DB-5D99-55A9-BAE274E041A7}"/>
              </a:ext>
            </a:extLst>
          </p:cNvPr>
          <p:cNvSpPr txBox="1"/>
          <p:nvPr/>
        </p:nvSpPr>
        <p:spPr>
          <a:xfrm>
            <a:off x="619248" y="1293062"/>
            <a:ext cx="74325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陆上和海上石油和天然气项目。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天然气工厂。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炼油厂和</a:t>
            </a:r>
            <a:r>
              <a:rPr lang="zh-CN" sz="3200" b="1" dirty="0">
                <a:solidFill>
                  <a:srgbClr val="FF0000"/>
                </a:solidFill>
              </a:rPr>
              <a:t> </a:t>
            </a:r>
            <a:r>
              <a:rPr lang="zh-CN" sz="3200" b="1" dirty="0"/>
              <a:t>石化工厂。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管道。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水处理厂。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发电厂和变电站项目。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建筑改造项目。</a:t>
            </a:r>
            <a:endParaRPr lang="en-US" sz="2800" dirty="0">
              <a:latin typeface="Ubuntu" panose="020B0504030602030204" pitchFamily="34" charset="0"/>
            </a:endParaRP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维护项目。</a:t>
            </a:r>
            <a:endParaRPr lang="en-US" sz="2800" dirty="0">
              <a:latin typeface="Ubuntu" panose="020B0504030602030204" pitchFamily="34" charset="0"/>
            </a:endParaRP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商业和住宅建筑。</a:t>
            </a:r>
          </a:p>
          <a:p>
            <a:r>
              <a:rPr lang="zh-CN" sz="3200" b="1" dirty="0">
                <a:solidFill>
                  <a:srgbClr val="FF0000"/>
                </a:solidFill>
              </a:rPr>
              <a:t>■</a:t>
            </a:r>
            <a:r>
              <a:rPr lang="zh-CN" sz="3200" b="1" dirty="0"/>
              <a:t>可再生能源。</a:t>
            </a: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94451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817BE-B60C-8927-E235-CDD93E18D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2F0F6C8D-3ADA-0B0C-F327-C1F7A3895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group of people in safety vests and helmets at a factory&#10;&#10;AI-generated content may be incorrect.">
            <a:extLst>
              <a:ext uri="{FF2B5EF4-FFF2-40B4-BE49-F238E27FC236}">
                <a16:creationId xmlns:a16="http://schemas.microsoft.com/office/drawing/2014/main" id="{21F73DD7-63F6-38EB-C904-2EEBDF7605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6" r="-1" b="-1"/>
          <a:stretch>
            <a:fillRect/>
          </a:stretch>
        </p:blipFill>
        <p:spPr>
          <a:xfrm>
            <a:off x="5026148" y="1054124"/>
            <a:ext cx="6598068" cy="4083778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</p:spPr>
      </p:pic>
      <p:pic>
        <p:nvPicPr>
          <p:cNvPr id="10" name="Picture 9" descr="A crane with a black background&#10;&#10;AI-generated content may be incorrect.">
            <a:extLst>
              <a:ext uri="{FF2B5EF4-FFF2-40B4-BE49-F238E27FC236}">
                <a16:creationId xmlns:a16="http://schemas.microsoft.com/office/drawing/2014/main" id="{868019CF-CFE8-EAA8-C053-B10D06E5E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753" y="1938883"/>
            <a:ext cx="5108093" cy="510809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F5F22D-8B77-235F-6AE1-7BE3121743CA}"/>
              </a:ext>
            </a:extLst>
          </p:cNvPr>
          <p:cNvSpPr/>
          <p:nvPr/>
        </p:nvSpPr>
        <p:spPr>
          <a:xfrm>
            <a:off x="758949" y="774398"/>
            <a:ext cx="3787650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6CB555-C5E8-4595-0CD2-F97AF0B07EBD}"/>
              </a:ext>
            </a:extLst>
          </p:cNvPr>
          <p:cNvSpPr txBox="1"/>
          <p:nvPr/>
        </p:nvSpPr>
        <p:spPr>
          <a:xfrm>
            <a:off x="741168" y="341951"/>
            <a:ext cx="4284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48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建筑服务概述</a:t>
            </a:r>
            <a:endParaRPr lang="en-US" sz="4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2650D6-0C56-98CB-F362-88520BDBB1EA}"/>
              </a:ext>
            </a:extLst>
          </p:cNvPr>
          <p:cNvSpPr txBox="1"/>
          <p:nvPr/>
        </p:nvSpPr>
        <p:spPr>
          <a:xfrm>
            <a:off x="619249" y="1453343"/>
            <a:ext cx="572633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打桩、土方工程。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土木工程。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结构制造和安装。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管道制造和安装。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无损检测、焊后热处理。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油漆和</a:t>
            </a:r>
            <a:r>
              <a:rPr lang="zh-CN" altLang="en-US" sz="2800" b="1" dirty="0"/>
              <a:t>隔热</a:t>
            </a:r>
            <a:r>
              <a:rPr lang="zh-CN" sz="2800" b="1" dirty="0"/>
              <a:t>、脚手架。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机械安装工程。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水箱和水库。</a:t>
            </a: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电气、仪器仪表、电信。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预调试。</a:t>
            </a:r>
            <a:endParaRPr lang="en-US" sz="2400" dirty="0">
              <a:latin typeface="Ubuntu" panose="020B0504030602030204" pitchFamily="34" charset="0"/>
            </a:endParaRPr>
          </a:p>
          <a:p>
            <a:r>
              <a:rPr lang="zh-CN" sz="2800" b="1" dirty="0">
                <a:solidFill>
                  <a:srgbClr val="FF0000"/>
                </a:solidFill>
              </a:rPr>
              <a:t>■</a:t>
            </a:r>
            <a:r>
              <a:rPr lang="zh-CN" sz="2800" b="1" dirty="0"/>
              <a:t>调试支持。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8530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E3F85-F7D4-A410-9972-9A0986B94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3B7F9CFE-347F-7193-96FE-E04B216A9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2111D58E-3B8A-7067-92CD-AE09C0FA8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4" y="4043482"/>
            <a:ext cx="7835074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ataLife Engine &gt; Версия для печати &gt; Завод">
            <a:extLst>
              <a:ext uri="{FF2B5EF4-FFF2-40B4-BE49-F238E27FC236}">
                <a16:creationId xmlns:a16="http://schemas.microsoft.com/office/drawing/2014/main" id="{5045BDA7-EA61-5C3F-C17C-FADAF6FAF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942" y="4043482"/>
            <a:ext cx="5406572" cy="28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person wearing a hard hat and gloves holding a circular saw&#10;&#10;AI-generated content may be incorrect.">
            <a:extLst>
              <a:ext uri="{FF2B5EF4-FFF2-40B4-BE49-F238E27FC236}">
                <a16:creationId xmlns:a16="http://schemas.microsoft.com/office/drawing/2014/main" id="{FDFD8C4D-3322-08E2-7789-D75EC4F72C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4" t="2462"/>
          <a:stretch>
            <a:fillRect/>
          </a:stretch>
        </p:blipFill>
        <p:spPr>
          <a:xfrm>
            <a:off x="6626348" y="699984"/>
            <a:ext cx="4093936" cy="618984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7DEF1F-5B01-E813-6092-C0809B66FD1C}"/>
              </a:ext>
            </a:extLst>
          </p:cNvPr>
          <p:cNvSpPr/>
          <p:nvPr/>
        </p:nvSpPr>
        <p:spPr>
          <a:xfrm>
            <a:off x="644650" y="774398"/>
            <a:ext cx="5255732" cy="53622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8DB04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5B33D8-4CBA-54F1-45DE-22D1C829D5C7}"/>
              </a:ext>
            </a:extLst>
          </p:cNvPr>
          <p:cNvSpPr txBox="1"/>
          <p:nvPr/>
        </p:nvSpPr>
        <p:spPr>
          <a:xfrm>
            <a:off x="725966" y="479628"/>
            <a:ext cx="5255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800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核心维护服务产品</a:t>
            </a:r>
            <a:endParaRPr lang="en-US" sz="1600" dirty="0">
              <a:latin typeface="Ubuntu" panose="020B0504030602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0C6324-9CC6-3586-4BFE-E9F2907B825E}"/>
              </a:ext>
            </a:extLst>
          </p:cNvPr>
          <p:cNvSpPr txBox="1"/>
          <p:nvPr/>
        </p:nvSpPr>
        <p:spPr>
          <a:xfrm>
            <a:off x="561191" y="1520508"/>
            <a:ext cx="4093936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机械维护。</a:t>
            </a:r>
          </a:p>
          <a:p>
            <a:pPr>
              <a:lnSpc>
                <a:spcPct val="150000"/>
              </a:lnSpc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电气和仪表维护。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关键旋转设备维护。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脚手架、油漆和</a:t>
            </a:r>
            <a:r>
              <a:rPr lang="zh-CN" altLang="en-US" sz="2700" b="1" dirty="0"/>
              <a:t>隔热</a:t>
            </a:r>
            <a:r>
              <a:rPr lang="zh-CN" sz="2700" b="1" dirty="0"/>
              <a:t>。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工业清洁服务。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化学清洗服务。</a:t>
            </a:r>
          </a:p>
          <a:p>
            <a:pPr defTabSz="200152">
              <a:lnSpc>
                <a:spcPct val="150000"/>
              </a:lnSpc>
              <a:tabLst>
                <a:tab pos="200152" algn="l"/>
              </a:tabLst>
            </a:pPr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校准和阀门测试服务。</a:t>
            </a:r>
          </a:p>
          <a:p>
            <a:endParaRPr lang="en-US" sz="2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01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64D29-9C57-98AA-62C3-CA4919B3D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ART Seta - Декоративное покрытие матовый шелк">
            <a:extLst>
              <a:ext uri="{FF2B5EF4-FFF2-40B4-BE49-F238E27FC236}">
                <a16:creationId xmlns:a16="http://schemas.microsoft.com/office/drawing/2014/main" id="{AC283CBC-DB50-EE3C-0973-769113D3D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24BC7C-CC20-F74D-ED1F-F63555765DF5}"/>
              </a:ext>
            </a:extLst>
          </p:cNvPr>
          <p:cNvSpPr txBox="1"/>
          <p:nvPr/>
        </p:nvSpPr>
        <p:spPr>
          <a:xfrm>
            <a:off x="402745" y="1393064"/>
            <a:ext cx="97849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生产基地位于阿特劳、卡拉巴坦、田吉兹、阿克赛、阿克套。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切割、焊接、喷漆、喷砂车间。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港口模块LER、PAR、PAU制造设施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计量实验室和电气测试实验室。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工业废物处理设施和废物处置场。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无损检测（NDT）。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混凝土搅拌站。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施工设备车队。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区域</a:t>
            </a:r>
            <a:r>
              <a:rPr lang="zh-CN" sz="2700" b="1" dirty="0">
                <a:solidFill>
                  <a:srgbClr val="FF0000"/>
                </a:solidFill>
              </a:rPr>
              <a:t> </a:t>
            </a:r>
            <a:r>
              <a:rPr lang="zh-CN" sz="2700" b="1" dirty="0"/>
              <a:t>办公室和数据中心。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培训和发展中心。</a:t>
            </a:r>
          </a:p>
          <a:p>
            <a:r>
              <a:rPr lang="zh-CN" sz="2700" b="1" dirty="0">
                <a:solidFill>
                  <a:srgbClr val="FF0000"/>
                </a:solidFill>
              </a:rPr>
              <a:t>■</a:t>
            </a:r>
            <a:r>
              <a:rPr lang="zh-CN" sz="2700" b="1" dirty="0"/>
              <a:t>健身和娱乐中心。</a:t>
            </a:r>
          </a:p>
          <a:p>
            <a:endParaRPr lang="en-US" sz="2700" b="1" dirty="0">
              <a:solidFill>
                <a:srgbClr val="FF0000"/>
              </a:solidFill>
            </a:endParaRPr>
          </a:p>
        </p:txBody>
      </p:sp>
      <p:pic>
        <p:nvPicPr>
          <p:cNvPr id="2052" name="Picture 4" descr="Low pressure sandblasting machines - Sapi Sandstrahl und Anlagenbau">
            <a:extLst>
              <a:ext uri="{FF2B5EF4-FFF2-40B4-BE49-F238E27FC236}">
                <a16:creationId xmlns:a16="http://schemas.microsoft.com/office/drawing/2014/main" id="{BEEBD275-290C-55BD-EA02-060698C39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0922" y="1842985"/>
            <a:ext cx="6001057" cy="417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olywood NDT - Non-Destructive Testing">
            <a:extLst>
              <a:ext uri="{FF2B5EF4-FFF2-40B4-BE49-F238E27FC236}">
                <a16:creationId xmlns:a16="http://schemas.microsoft.com/office/drawing/2014/main" id="{4732E5EB-6A72-193F-556F-8EC6FA3B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2726" y="3805264"/>
            <a:ext cx="3589966" cy="270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E2D92C-14C9-F3B7-9A23-E3DB96658BED}"/>
              </a:ext>
            </a:extLst>
          </p:cNvPr>
          <p:cNvSpPr/>
          <p:nvPr/>
        </p:nvSpPr>
        <p:spPr>
          <a:xfrm>
            <a:off x="624366" y="642913"/>
            <a:ext cx="3901451" cy="384175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412AFC-30F9-0CDA-C251-6634296ABF5C}"/>
              </a:ext>
            </a:extLst>
          </p:cNvPr>
          <p:cNvSpPr txBox="1"/>
          <p:nvPr/>
        </p:nvSpPr>
        <p:spPr>
          <a:xfrm>
            <a:off x="624367" y="100448"/>
            <a:ext cx="4113888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zh-CN" sz="4800" b="1" dirty="0">
                <a:solidFill>
                  <a:srgbClr val="241F21"/>
                </a:solidFill>
                <a:latin typeface="Arial"/>
              </a:rPr>
              <a:t>辅助基础设施</a:t>
            </a:r>
          </a:p>
        </p:txBody>
      </p:sp>
    </p:spTree>
    <p:extLst>
      <p:ext uri="{BB962C8B-B14F-4D97-AF65-F5344CB8AC3E}">
        <p14:creationId xmlns:p14="http://schemas.microsoft.com/office/powerpoint/2010/main" val="3375653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2B77E-1FB6-55EA-6830-89E485FAE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dustry, Construction Industrial, civil works, pipe - Tube, factory">
            <a:extLst>
              <a:ext uri="{FF2B5EF4-FFF2-40B4-BE49-F238E27FC236}">
                <a16:creationId xmlns:a16="http://schemas.microsoft.com/office/drawing/2014/main" id="{90FB2E11-8ECF-1FFF-7CBB-76BA1F6BD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C60839-3179-2B39-DF06-68E8B93FA4F5}"/>
              </a:ext>
            </a:extLst>
          </p:cNvPr>
          <p:cNvSpPr/>
          <p:nvPr/>
        </p:nvSpPr>
        <p:spPr>
          <a:xfrm>
            <a:off x="593889" y="5279011"/>
            <a:ext cx="3308808" cy="942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black letter with a white background&#10;&#10;AI-generated content may be incorrect.">
            <a:extLst>
              <a:ext uri="{FF2B5EF4-FFF2-40B4-BE49-F238E27FC236}">
                <a16:creationId xmlns:a16="http://schemas.microsoft.com/office/drawing/2014/main" id="{D0F750CF-E716-5018-4F77-363499950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82" y="5420413"/>
            <a:ext cx="2935822" cy="6852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44C5B8-068C-079C-7BF9-A41166CF6267}"/>
              </a:ext>
            </a:extLst>
          </p:cNvPr>
          <p:cNvSpPr/>
          <p:nvPr/>
        </p:nvSpPr>
        <p:spPr>
          <a:xfrm>
            <a:off x="8490857" y="673100"/>
            <a:ext cx="2902858" cy="520447"/>
          </a:xfrm>
          <a:prstGeom prst="rect">
            <a:avLst/>
          </a:prstGeom>
          <a:solidFill>
            <a:srgbClr val="F8DB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91C7B3-C6F4-CEC1-5F74-21FBB0E42A49}"/>
              </a:ext>
            </a:extLst>
          </p:cNvPr>
          <p:cNvSpPr txBox="1"/>
          <p:nvPr/>
        </p:nvSpPr>
        <p:spPr>
          <a:xfrm>
            <a:off x="8636241" y="282785"/>
            <a:ext cx="2757474" cy="910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9000"/>
              </a:lnSpc>
            </a:pPr>
            <a:r>
              <a:rPr lang="zh-CN" altLang="en-US" sz="4800" b="1" dirty="0">
                <a:solidFill>
                  <a:srgbClr val="241F21"/>
                </a:solidFill>
                <a:latin typeface="Arial"/>
              </a:rPr>
              <a:t>重点项目</a:t>
            </a:r>
          </a:p>
        </p:txBody>
      </p:sp>
    </p:spTree>
    <p:extLst>
      <p:ext uri="{BB962C8B-B14F-4D97-AF65-F5344CB8AC3E}">
        <p14:creationId xmlns:p14="http://schemas.microsoft.com/office/powerpoint/2010/main" val="1850847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9654</TotalTime>
  <Words>3887</Words>
  <Application>Microsoft Office PowerPoint</Application>
  <PresentationFormat>Widescreen</PresentationFormat>
  <Paragraphs>556</Paragraphs>
  <Slides>41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Aptos</vt:lpstr>
      <vt:lpstr>Ubuntu</vt:lpstr>
      <vt:lpstr>Segoe UI</vt:lpstr>
      <vt:lpstr>PT Sans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Denis Valivach</dc:creator>
  <cp:lastModifiedBy>Denis Valivach</cp:lastModifiedBy>
  <cp:revision>793</cp:revision>
  <dcterms:created xsi:type="dcterms:W3CDTF">2025-06-11T10:30:40Z</dcterms:created>
  <dcterms:modified xsi:type="dcterms:W3CDTF">2025-10-31T06:54:04Z</dcterms:modified>
</cp:coreProperties>
</file>